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401" r:id="rId2"/>
    <p:sldId id="402" r:id="rId3"/>
    <p:sldId id="405" r:id="rId4"/>
    <p:sldId id="406" r:id="rId5"/>
    <p:sldId id="408" r:id="rId6"/>
    <p:sldId id="409" r:id="rId7"/>
    <p:sldId id="410" r:id="rId8"/>
    <p:sldId id="403" r:id="rId9"/>
    <p:sldId id="414" r:id="rId10"/>
    <p:sldId id="413" r:id="rId11"/>
    <p:sldId id="416" r:id="rId12"/>
    <p:sldId id="417" r:id="rId13"/>
    <p:sldId id="418" r:id="rId14"/>
    <p:sldId id="419" r:id="rId15"/>
  </p:sldIdLst>
  <p:sldSz cx="9144000" cy="6858000" type="screen4x3"/>
  <p:notesSz cx="6888163" cy="10018713"/>
  <p:defaultTextStyle>
    <a:defPPr>
      <a:defRPr lang="it-IT"/>
    </a:defPPr>
    <a:lvl1pPr algn="just" rtl="0" fontAlgn="base">
      <a:lnSpc>
        <a:spcPct val="115000"/>
      </a:lnSpc>
      <a:spcBef>
        <a:spcPct val="20000"/>
      </a:spcBef>
      <a:spcAft>
        <a:spcPct val="0"/>
      </a:spcAft>
      <a:buClr>
        <a:schemeClr val="tx1"/>
      </a:buClr>
      <a:buFont typeface="Wingdings" panose="05000000000000000000" pitchFamily="2" charset="2"/>
      <a:buChar char="v"/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just" rtl="0" fontAlgn="base">
      <a:lnSpc>
        <a:spcPct val="115000"/>
      </a:lnSpc>
      <a:spcBef>
        <a:spcPct val="20000"/>
      </a:spcBef>
      <a:spcAft>
        <a:spcPct val="0"/>
      </a:spcAft>
      <a:buClr>
        <a:schemeClr val="tx1"/>
      </a:buClr>
      <a:buFont typeface="Wingdings" panose="05000000000000000000" pitchFamily="2" charset="2"/>
      <a:buChar char="v"/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just" rtl="0" fontAlgn="base">
      <a:lnSpc>
        <a:spcPct val="115000"/>
      </a:lnSpc>
      <a:spcBef>
        <a:spcPct val="20000"/>
      </a:spcBef>
      <a:spcAft>
        <a:spcPct val="0"/>
      </a:spcAft>
      <a:buClr>
        <a:schemeClr val="tx1"/>
      </a:buClr>
      <a:buFont typeface="Wingdings" panose="05000000000000000000" pitchFamily="2" charset="2"/>
      <a:buChar char="v"/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just" rtl="0" fontAlgn="base">
      <a:lnSpc>
        <a:spcPct val="115000"/>
      </a:lnSpc>
      <a:spcBef>
        <a:spcPct val="20000"/>
      </a:spcBef>
      <a:spcAft>
        <a:spcPct val="0"/>
      </a:spcAft>
      <a:buClr>
        <a:schemeClr val="tx1"/>
      </a:buClr>
      <a:buFont typeface="Wingdings" panose="05000000000000000000" pitchFamily="2" charset="2"/>
      <a:buChar char="v"/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just" rtl="0" fontAlgn="base">
      <a:lnSpc>
        <a:spcPct val="115000"/>
      </a:lnSpc>
      <a:spcBef>
        <a:spcPct val="20000"/>
      </a:spcBef>
      <a:spcAft>
        <a:spcPct val="0"/>
      </a:spcAft>
      <a:buClr>
        <a:schemeClr val="tx1"/>
      </a:buClr>
      <a:buFont typeface="Wingdings" panose="05000000000000000000" pitchFamily="2" charset="2"/>
      <a:buChar char="v"/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FFCC99"/>
    <a:srgbClr val="FFCC00"/>
    <a:srgbClr val="FF9933"/>
    <a:srgbClr val="990033"/>
    <a:srgbClr val="0033CC"/>
    <a:srgbClr val="CCECFF"/>
    <a:srgbClr val="6699FF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3" autoAdjust="0"/>
    <p:restoredTop sz="94660"/>
  </p:normalViewPr>
  <p:slideViewPr>
    <p:cSldViewPr>
      <p:cViewPr varScale="1">
        <p:scale>
          <a:sx n="133" d="100"/>
          <a:sy n="133" d="100"/>
        </p:scale>
        <p:origin x="966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5A92310F-1EF8-43EC-87B0-89A1F330CA6A}" type="datetimeFigureOut">
              <a:rPr lang="it-IT" smtClean="0"/>
              <a:t>22/06/2023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52538"/>
            <a:ext cx="4506913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6" tIns="48303" rIns="96606" bIns="48303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8817" y="4821506"/>
            <a:ext cx="5510530" cy="3944868"/>
          </a:xfrm>
          <a:prstGeom prst="rect">
            <a:avLst/>
          </a:prstGeom>
        </p:spPr>
        <p:txBody>
          <a:bodyPr vert="horz" lIns="96606" tIns="48303" rIns="96606" bIns="48303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901698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2FA427C5-F015-40BC-8716-00BADECC1C1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0435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E71C31-F028-4D9A-A0FB-862006D0A640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21111581"/>
      </p:ext>
    </p:extLst>
  </p:cSld>
  <p:clrMapOvr>
    <a:masterClrMapping/>
  </p:clrMapOvr>
  <p:transition spd="med">
    <p:cu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6946DA-AF50-44BD-8803-96CE670AC324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908002571"/>
      </p:ext>
    </p:extLst>
  </p:cSld>
  <p:clrMapOvr>
    <a:masterClrMapping/>
  </p:clrMapOvr>
  <p:transition spd="med">
    <p:cu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3F6F89-8EF2-4873-854E-EC2BB1AA4C0D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985801858"/>
      </p:ext>
    </p:extLst>
  </p:cSld>
  <p:clrMapOvr>
    <a:masterClrMapping/>
  </p:clrMapOvr>
  <p:transition spd="med">
    <p:cut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1A6C139-D412-4679-901F-E3033AA07444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641841229"/>
      </p:ext>
    </p:extLst>
  </p:cSld>
  <p:clrMapOvr>
    <a:masterClrMapping/>
  </p:clrMapOvr>
  <p:transition spd="med">
    <p:cu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DC45E7-BFCB-4E83-ABFB-AB4BD2266851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216235630"/>
      </p:ext>
    </p:extLst>
  </p:cSld>
  <p:clrMapOvr>
    <a:masterClrMapping/>
  </p:clrMapOvr>
  <p:transition spd="med">
    <p:cu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EEC354-4507-42A1-8571-0FF11D2002DC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762131448"/>
      </p:ext>
    </p:extLst>
  </p:cSld>
  <p:clrMapOvr>
    <a:masterClrMapping/>
  </p:clrMapOvr>
  <p:transition spd="med">
    <p:cu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F68820-89A6-4EDA-A699-D064672096FB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243164040"/>
      </p:ext>
    </p:extLst>
  </p:cSld>
  <p:clrMapOvr>
    <a:masterClrMapping/>
  </p:clrMapOvr>
  <p:transition spd="med">
    <p:cu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42162E-69E0-4634-9A28-3C5F35EF2B1A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689758736"/>
      </p:ext>
    </p:extLst>
  </p:cSld>
  <p:clrMapOvr>
    <a:masterClrMapping/>
  </p:clrMapOvr>
  <p:transition spd="med">
    <p:cu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552DE5-C962-4650-9CC5-13FC7C5AA89F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9419818"/>
      </p:ext>
    </p:extLst>
  </p:cSld>
  <p:clrMapOvr>
    <a:masterClrMapping/>
  </p:clrMapOvr>
  <p:transition spd="med">
    <p:cu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F0F01A-F2F9-4D27-A46E-BF13648970DA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557921167"/>
      </p:ext>
    </p:extLst>
  </p:cSld>
  <p:clrMapOvr>
    <a:masterClrMapping/>
  </p:clrMapOvr>
  <p:transition spd="med">
    <p:cu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4DDDFF-4578-4610-8A82-67DC4D556C00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294271031"/>
      </p:ext>
    </p:extLst>
  </p:cSld>
  <p:clrMapOvr>
    <a:masterClrMapping/>
  </p:clrMapOvr>
  <p:transition spd="med">
    <p:cu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043AC5-ABD8-4E99-BDFE-AB0F19DF8A91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214379919"/>
      </p:ext>
    </p:extLst>
  </p:cSld>
  <p:clrMapOvr>
    <a:masterClrMapping/>
  </p:clrMapOvr>
  <p:transition spd="med">
    <p:cu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lvl1pPr>
          </a:lstStyle>
          <a:p>
            <a:endParaRPr lang="it-IT" alt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lvl1pPr>
          </a:lstStyle>
          <a:p>
            <a:endParaRPr lang="it-IT" alt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lvl1pPr>
          </a:lstStyle>
          <a:p>
            <a:fld id="{8D0E90DE-58B5-4868-8026-AA1889D0876C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>
    <p:cut/>
  </p:transition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tm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47000"/>
            <a:lum/>
          </a:blip>
          <a:srcRect/>
          <a:stretch>
            <a:fillRect l="-2000" t="-40000" r="-2000" b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95536" y="1844675"/>
            <a:ext cx="8352927" cy="4105275"/>
          </a:xfrm>
        </p:spPr>
        <p:txBody>
          <a:bodyPr/>
          <a:lstStyle/>
          <a:p>
            <a:pPr algn="l">
              <a:lnSpc>
                <a:spcPct val="80000"/>
              </a:lnSpc>
            </a:pPr>
            <a:endParaRPr lang="it-IT" altLang="it-IT" sz="1000" b="1" dirty="0"/>
          </a:p>
          <a:p>
            <a:pPr algn="l">
              <a:lnSpc>
                <a:spcPct val="80000"/>
              </a:lnSpc>
            </a:pPr>
            <a:r>
              <a:rPr lang="it-IT" altLang="it-IT" sz="2000" b="1" dirty="0" smtClean="0"/>
              <a:t>RIPROGRAMMAZIONE DI OPERA PUBBLICA INFRASTRUTTURALE</a:t>
            </a:r>
          </a:p>
          <a:p>
            <a:pPr algn="l">
              <a:lnSpc>
                <a:spcPct val="80000"/>
              </a:lnSpc>
            </a:pPr>
            <a:r>
              <a:rPr lang="it-IT" altLang="it-IT" sz="2000" b="1" dirty="0" smtClean="0"/>
              <a:t>VARIANTE NORD DELLE STRADE PROVINCIALI 42; 4; 5.</a:t>
            </a:r>
          </a:p>
          <a:p>
            <a:pPr algn="l">
              <a:lnSpc>
                <a:spcPct val="80000"/>
              </a:lnSpc>
            </a:pPr>
            <a:endParaRPr lang="it-IT" altLang="it-IT" sz="2000" b="1" dirty="0" smtClean="0"/>
          </a:p>
          <a:p>
            <a:pPr algn="l">
              <a:lnSpc>
                <a:spcPct val="80000"/>
              </a:lnSpc>
            </a:pPr>
            <a:r>
              <a:rPr lang="it-IT" altLang="it-IT" sz="2000" b="1" dirty="0" smtClean="0">
                <a:solidFill>
                  <a:srgbClr val="C00000"/>
                </a:solidFill>
              </a:rPr>
              <a:t>05-IL PROGETTO URBANO</a:t>
            </a:r>
            <a:endParaRPr lang="it-IT" altLang="it-IT" sz="2000" b="1" dirty="0">
              <a:solidFill>
                <a:srgbClr val="C00000"/>
              </a:solidFill>
            </a:endParaRPr>
          </a:p>
          <a:p>
            <a:pPr algn="l">
              <a:lnSpc>
                <a:spcPct val="80000"/>
              </a:lnSpc>
            </a:pPr>
            <a:endParaRPr lang="it-IT" altLang="it-IT" sz="1500" b="1" dirty="0"/>
          </a:p>
          <a:p>
            <a:pPr algn="l">
              <a:lnSpc>
                <a:spcPct val="80000"/>
              </a:lnSpc>
            </a:pPr>
            <a:endParaRPr lang="it-IT" altLang="it-IT" sz="1400" dirty="0"/>
          </a:p>
          <a:p>
            <a:pPr algn="l">
              <a:lnSpc>
                <a:spcPct val="80000"/>
              </a:lnSpc>
            </a:pPr>
            <a:endParaRPr lang="it-IT" altLang="it-IT" sz="1000" dirty="0"/>
          </a:p>
          <a:p>
            <a:pPr algn="l">
              <a:lnSpc>
                <a:spcPct val="80000"/>
              </a:lnSpc>
            </a:pPr>
            <a:endParaRPr lang="it-IT" altLang="it-IT" sz="1000" dirty="0"/>
          </a:p>
          <a:p>
            <a:pPr algn="l">
              <a:lnSpc>
                <a:spcPct val="80000"/>
              </a:lnSpc>
            </a:pPr>
            <a:r>
              <a:rPr lang="it-IT" altLang="it-IT" sz="1400" b="1" dirty="0"/>
              <a:t>Relazione dell’arch. Aldo Caiti</a:t>
            </a:r>
          </a:p>
          <a:p>
            <a:pPr algn="l">
              <a:lnSpc>
                <a:spcPct val="80000"/>
              </a:lnSpc>
            </a:pPr>
            <a:endParaRPr lang="it-IT" altLang="it-IT" sz="1400" dirty="0"/>
          </a:p>
          <a:p>
            <a:pPr algn="l">
              <a:lnSpc>
                <a:spcPct val="80000"/>
              </a:lnSpc>
            </a:pPr>
            <a:endParaRPr lang="it-IT" altLang="it-IT" sz="700" dirty="0"/>
          </a:p>
          <a:p>
            <a:pPr algn="l">
              <a:lnSpc>
                <a:spcPct val="80000"/>
              </a:lnSpc>
            </a:pPr>
            <a:endParaRPr lang="it-IT" altLang="it-IT" sz="700" dirty="0"/>
          </a:p>
          <a:p>
            <a:pPr algn="l">
              <a:lnSpc>
                <a:spcPct val="80000"/>
              </a:lnSpc>
            </a:pPr>
            <a:endParaRPr lang="it-IT" altLang="it-IT" sz="700" dirty="0"/>
          </a:p>
          <a:p>
            <a:pPr algn="l">
              <a:lnSpc>
                <a:spcPct val="80000"/>
              </a:lnSpc>
            </a:pPr>
            <a:endParaRPr lang="it-IT" altLang="it-IT" sz="700" dirty="0"/>
          </a:p>
          <a:p>
            <a:pPr algn="l">
              <a:lnSpc>
                <a:spcPct val="80000"/>
              </a:lnSpc>
            </a:pPr>
            <a:endParaRPr lang="it-IT" altLang="it-IT" sz="700" dirty="0"/>
          </a:p>
          <a:p>
            <a:pPr algn="l">
              <a:lnSpc>
                <a:spcPct val="80000"/>
              </a:lnSpc>
            </a:pPr>
            <a:endParaRPr lang="it-IT" altLang="it-IT" sz="700" dirty="0"/>
          </a:p>
          <a:p>
            <a:pPr algn="l">
              <a:lnSpc>
                <a:spcPct val="80000"/>
              </a:lnSpc>
            </a:pPr>
            <a:endParaRPr lang="it-IT" altLang="it-IT" sz="700" dirty="0"/>
          </a:p>
          <a:p>
            <a:pPr algn="l">
              <a:lnSpc>
                <a:spcPct val="80000"/>
              </a:lnSpc>
            </a:pPr>
            <a:endParaRPr lang="it-IT" altLang="it-IT" sz="700" dirty="0"/>
          </a:p>
          <a:p>
            <a:pPr algn="l">
              <a:lnSpc>
                <a:spcPct val="80000"/>
              </a:lnSpc>
            </a:pPr>
            <a:endParaRPr lang="it-IT" altLang="it-IT" sz="700" dirty="0"/>
          </a:p>
          <a:p>
            <a:pPr algn="l">
              <a:lnSpc>
                <a:spcPct val="80000"/>
              </a:lnSpc>
            </a:pPr>
            <a:endParaRPr lang="it-IT" altLang="it-IT" sz="700" dirty="0"/>
          </a:p>
          <a:p>
            <a:pPr algn="l">
              <a:lnSpc>
                <a:spcPct val="80000"/>
              </a:lnSpc>
            </a:pPr>
            <a:endParaRPr lang="it-IT" altLang="it-IT" sz="700" dirty="0"/>
          </a:p>
          <a:p>
            <a:pPr algn="l">
              <a:lnSpc>
                <a:spcPct val="80000"/>
              </a:lnSpc>
            </a:pPr>
            <a:endParaRPr lang="it-IT" altLang="it-IT" sz="700" dirty="0"/>
          </a:p>
          <a:p>
            <a:pPr algn="l">
              <a:lnSpc>
                <a:spcPct val="80000"/>
              </a:lnSpc>
            </a:pPr>
            <a:endParaRPr lang="it-IT" altLang="it-IT" sz="700" dirty="0"/>
          </a:p>
          <a:p>
            <a:pPr algn="l">
              <a:lnSpc>
                <a:spcPct val="80000"/>
              </a:lnSpc>
            </a:pPr>
            <a:r>
              <a:rPr lang="it-IT" altLang="it-IT" sz="900" dirty="0" smtClean="0"/>
              <a:t>Reggio Emilia, </a:t>
            </a:r>
            <a:r>
              <a:rPr lang="it-IT" altLang="it-IT" sz="900" dirty="0" smtClean="0"/>
              <a:t>22-giugno-2023</a:t>
            </a:r>
            <a:endParaRPr lang="it-IT" altLang="it-IT" sz="900" dirty="0"/>
          </a:p>
        </p:txBody>
      </p:sp>
      <p:pic>
        <p:nvPicPr>
          <p:cNvPr id="2054" name="Picture 6" descr="testa logo_2_RG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31" y="476672"/>
            <a:ext cx="4051300" cy="728662"/>
          </a:xfrm>
          <a:prstGeom prst="rect">
            <a:avLst/>
          </a:prstGeom>
          <a:solidFill>
            <a:schemeClr val="bg2"/>
          </a:solidFill>
          <a:effectLst/>
        </p:spPr>
      </p:pic>
    </p:spTree>
    <p:extLst>
      <p:ext uri="{BB962C8B-B14F-4D97-AF65-F5344CB8AC3E}">
        <p14:creationId xmlns:p14="http://schemas.microsoft.com/office/powerpoint/2010/main" val="2099250631"/>
      </p:ext>
    </p:extLst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>
            <a:alpha val="2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25040" y="145751"/>
            <a:ext cx="7859713" cy="504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l"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19150" indent="-285750" algn="l"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27138" indent="-228600" algn="l"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5125" indent="-228600" algn="l"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it-IT" altLang="it-IT" sz="1600" b="1" dirty="0" smtClean="0">
                <a:solidFill>
                  <a:srgbClr val="C00000"/>
                </a:solidFill>
              </a:rPr>
              <a:t>PROGETTO URBANO</a:t>
            </a:r>
            <a:endParaRPr lang="it-IT" altLang="it-IT" sz="1600" b="1" dirty="0">
              <a:solidFill>
                <a:srgbClr val="C00000"/>
              </a:solidFill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C45E7-BFCB-4E83-ABFB-AB4BD2266851}" type="slidenum">
              <a:rPr lang="it-IT" altLang="it-IT" smtClean="0"/>
              <a:pPr/>
              <a:t>10</a:t>
            </a:fld>
            <a:endParaRPr lang="it-IT" altLang="it-IT" dirty="0"/>
          </a:p>
        </p:txBody>
      </p:sp>
      <p:sp>
        <p:nvSpPr>
          <p:cNvPr id="6" name="Rettangolo 5"/>
          <p:cNvSpPr/>
          <p:nvPr/>
        </p:nvSpPr>
        <p:spPr>
          <a:xfrm>
            <a:off x="179512" y="6331000"/>
            <a:ext cx="6893271" cy="304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it-IT" sz="1200" dirty="0" smtClean="0"/>
              <a:t>Riduzione tav. 10 "Progetto Urbano. Direttrice Est-Ovest"</a:t>
            </a:r>
          </a:p>
        </p:txBody>
      </p:sp>
      <p:pic>
        <p:nvPicPr>
          <p:cNvPr id="3" name="Immagine 2" descr="Ritaglio schermat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0" y="1902006"/>
            <a:ext cx="9144000" cy="4407314"/>
          </a:xfrm>
          <a:prstGeom prst="rect">
            <a:avLst/>
          </a:prstGeom>
        </p:spPr>
      </p:pic>
      <p:pic>
        <p:nvPicPr>
          <p:cNvPr id="5" name="Immagine 4" descr="Ritaglio schermata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214" b="1"/>
          <a:stretch/>
        </p:blipFill>
        <p:spPr>
          <a:xfrm>
            <a:off x="6995884" y="76462"/>
            <a:ext cx="2148116" cy="1814046"/>
          </a:xfrm>
          <a:prstGeom prst="rect">
            <a:avLst/>
          </a:prstGeom>
        </p:spPr>
      </p:pic>
      <p:pic>
        <p:nvPicPr>
          <p:cNvPr id="8" name="Immagine 7" descr="Ritaglio schermata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35" b="36826"/>
          <a:stretch/>
        </p:blipFill>
        <p:spPr>
          <a:xfrm>
            <a:off x="4855141" y="76461"/>
            <a:ext cx="2140743" cy="1368152"/>
          </a:xfrm>
          <a:prstGeom prst="rect">
            <a:avLst/>
          </a:prstGeom>
        </p:spPr>
      </p:pic>
      <p:pic>
        <p:nvPicPr>
          <p:cNvPr id="9" name="Immagine 8" descr="Ritaglio schermata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386"/>
          <a:stretch/>
        </p:blipFill>
        <p:spPr>
          <a:xfrm>
            <a:off x="2714398" y="76461"/>
            <a:ext cx="2140743" cy="1701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900268"/>
      </p:ext>
    </p:extLst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>
            <a:alpha val="2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25040" y="145751"/>
            <a:ext cx="7859713" cy="504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l"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19150" indent="-285750" algn="l"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27138" indent="-228600" algn="l"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5125" indent="-228600" algn="l"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it-IT" altLang="it-IT" sz="1600" b="1" dirty="0" smtClean="0">
                <a:solidFill>
                  <a:srgbClr val="C00000"/>
                </a:solidFill>
              </a:rPr>
              <a:t>PROGETTO URBANO</a:t>
            </a:r>
            <a:endParaRPr lang="it-IT" altLang="it-IT" sz="1600" b="1" dirty="0">
              <a:solidFill>
                <a:srgbClr val="C00000"/>
              </a:solidFill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C45E7-BFCB-4E83-ABFB-AB4BD2266851}" type="slidenum">
              <a:rPr lang="it-IT" altLang="it-IT" smtClean="0"/>
              <a:pPr/>
              <a:t>11</a:t>
            </a:fld>
            <a:endParaRPr lang="it-IT" altLang="it-IT" dirty="0"/>
          </a:p>
        </p:txBody>
      </p:sp>
      <p:sp>
        <p:nvSpPr>
          <p:cNvPr id="6" name="Rettangolo 5"/>
          <p:cNvSpPr/>
          <p:nvPr/>
        </p:nvSpPr>
        <p:spPr>
          <a:xfrm>
            <a:off x="179512" y="6331000"/>
            <a:ext cx="6893271" cy="286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it-IT" sz="1200" dirty="0" smtClean="0"/>
              <a:t>Viste di inserimento</a:t>
            </a:r>
          </a:p>
        </p:txBody>
      </p:sp>
      <p:pic>
        <p:nvPicPr>
          <p:cNvPr id="7" name="Immagine 6" descr="Ritaglio schermat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48680"/>
            <a:ext cx="3802660" cy="5519289"/>
          </a:xfrm>
          <a:prstGeom prst="rect">
            <a:avLst/>
          </a:prstGeom>
        </p:spPr>
      </p:pic>
      <p:pic>
        <p:nvPicPr>
          <p:cNvPr id="10" name="Immagine 9" descr="Ritaglio schermat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692" y="590356"/>
            <a:ext cx="3821720" cy="5499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31588"/>
      </p:ext>
    </p:extLst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>
            <a:alpha val="2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25040" y="145751"/>
            <a:ext cx="7859713" cy="504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l"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19150" indent="-285750" algn="l"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27138" indent="-228600" algn="l"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5125" indent="-228600" algn="l"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it-IT" altLang="it-IT" sz="1600" b="1" dirty="0" smtClean="0">
                <a:solidFill>
                  <a:srgbClr val="C00000"/>
                </a:solidFill>
              </a:rPr>
              <a:t>PROGETTO URBANO</a:t>
            </a:r>
            <a:endParaRPr lang="it-IT" altLang="it-IT" sz="1600" b="1" dirty="0">
              <a:solidFill>
                <a:srgbClr val="C00000"/>
              </a:solidFill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C45E7-BFCB-4E83-ABFB-AB4BD2266851}" type="slidenum">
              <a:rPr lang="it-IT" altLang="it-IT" smtClean="0"/>
              <a:pPr/>
              <a:t>12</a:t>
            </a:fld>
            <a:endParaRPr lang="it-IT" altLang="it-IT" dirty="0"/>
          </a:p>
        </p:txBody>
      </p:sp>
      <p:sp>
        <p:nvSpPr>
          <p:cNvPr id="6" name="Rettangolo 5"/>
          <p:cNvSpPr/>
          <p:nvPr/>
        </p:nvSpPr>
        <p:spPr>
          <a:xfrm>
            <a:off x="179512" y="6331000"/>
            <a:ext cx="6893271" cy="286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it-IT" sz="1200" dirty="0" smtClean="0"/>
              <a:t>Viste di inserimento</a:t>
            </a:r>
          </a:p>
        </p:txBody>
      </p:sp>
      <p:pic>
        <p:nvPicPr>
          <p:cNvPr id="3" name="Immagine 2" descr="Ritaglio schermat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19" y="792515"/>
            <a:ext cx="3734277" cy="5155159"/>
          </a:xfrm>
          <a:prstGeom prst="rect">
            <a:avLst/>
          </a:prstGeom>
        </p:spPr>
      </p:pic>
      <p:pic>
        <p:nvPicPr>
          <p:cNvPr id="4" name="Immagine 3" descr="Ritaglio schermat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061" y="500361"/>
            <a:ext cx="3734277" cy="5447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875368"/>
      </p:ext>
    </p:extLst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>
            <a:alpha val="2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25040" y="145751"/>
            <a:ext cx="7859713" cy="504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l"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19150" indent="-285750" algn="l"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27138" indent="-228600" algn="l"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5125" indent="-228600" algn="l"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it-IT" altLang="it-IT" sz="1600" b="1" dirty="0" smtClean="0">
                <a:solidFill>
                  <a:srgbClr val="C00000"/>
                </a:solidFill>
              </a:rPr>
              <a:t>PROGETTO URBANO</a:t>
            </a:r>
            <a:endParaRPr lang="it-IT" altLang="it-IT" sz="1600" b="1" dirty="0">
              <a:solidFill>
                <a:srgbClr val="C00000"/>
              </a:solidFill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C45E7-BFCB-4E83-ABFB-AB4BD2266851}" type="slidenum">
              <a:rPr lang="it-IT" altLang="it-IT" smtClean="0"/>
              <a:pPr/>
              <a:t>13</a:t>
            </a:fld>
            <a:endParaRPr lang="it-IT" altLang="it-IT" dirty="0"/>
          </a:p>
        </p:txBody>
      </p:sp>
      <p:sp>
        <p:nvSpPr>
          <p:cNvPr id="6" name="Rettangolo 5"/>
          <p:cNvSpPr/>
          <p:nvPr/>
        </p:nvSpPr>
        <p:spPr>
          <a:xfrm>
            <a:off x="179512" y="6331000"/>
            <a:ext cx="6893271" cy="286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it-IT" sz="1200" dirty="0" smtClean="0"/>
              <a:t>Viste di inserimento</a:t>
            </a:r>
          </a:p>
        </p:txBody>
      </p:sp>
      <p:pic>
        <p:nvPicPr>
          <p:cNvPr id="5" name="Immagine 4" descr="Ritaglio schermat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59" y="500361"/>
            <a:ext cx="3734277" cy="5482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079008"/>
      </p:ext>
    </p:extLst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>
            <a:alpha val="2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25040" y="145751"/>
            <a:ext cx="7859713" cy="504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l"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19150" indent="-285750" algn="l"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27138" indent="-228600" algn="l"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5125" indent="-228600" algn="l"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it-IT" altLang="it-IT" sz="1600" b="1" dirty="0" smtClean="0">
                <a:solidFill>
                  <a:srgbClr val="C00000"/>
                </a:solidFill>
              </a:rPr>
              <a:t>PROGETTO URBANO</a:t>
            </a:r>
            <a:endParaRPr lang="it-IT" altLang="it-IT" sz="1600" b="1" dirty="0">
              <a:solidFill>
                <a:srgbClr val="C00000"/>
              </a:solidFill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C45E7-BFCB-4E83-ABFB-AB4BD2266851}" type="slidenum">
              <a:rPr lang="it-IT" altLang="it-IT" smtClean="0"/>
              <a:pPr/>
              <a:t>14</a:t>
            </a:fld>
            <a:endParaRPr lang="it-IT" altLang="it-IT" dirty="0"/>
          </a:p>
        </p:txBody>
      </p:sp>
      <p:sp>
        <p:nvSpPr>
          <p:cNvPr id="6" name="Rettangolo 5"/>
          <p:cNvSpPr/>
          <p:nvPr/>
        </p:nvSpPr>
        <p:spPr>
          <a:xfrm>
            <a:off x="179512" y="5949280"/>
            <a:ext cx="6893271" cy="535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it-IT" sz="1200" dirty="0" smtClean="0"/>
              <a:t>Schema dei percorsi ciclopedonali del settore del settore centro-settentrionale del capoluogo</a:t>
            </a:r>
          </a:p>
          <a:p>
            <a:pPr>
              <a:buNone/>
            </a:pPr>
            <a:r>
              <a:rPr lang="it-IT" sz="1200" dirty="0" smtClean="0"/>
              <a:t>Comunale che si integrano con la nuova viabilità</a:t>
            </a:r>
          </a:p>
        </p:txBody>
      </p:sp>
      <p:pic>
        <p:nvPicPr>
          <p:cNvPr id="3" name="Immagine 2" descr="Ritaglio schermat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79727" y="-428139"/>
            <a:ext cx="5254389" cy="7410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486956"/>
      </p:ext>
    </p:extLst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>
            <a:alpha val="2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755576" y="476672"/>
            <a:ext cx="7859713" cy="504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l"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19150" indent="-285750" algn="l"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27138" indent="-228600" algn="l"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5125" indent="-228600" algn="l"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it-IT" altLang="it-IT" sz="1600" b="1" dirty="0" smtClean="0">
                <a:solidFill>
                  <a:srgbClr val="C00000"/>
                </a:solidFill>
              </a:rPr>
              <a:t>Premessa</a:t>
            </a:r>
            <a:endParaRPr lang="it-IT" altLang="it-IT" sz="1600" b="1" dirty="0">
              <a:solidFill>
                <a:srgbClr val="C00000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755650" y="908784"/>
            <a:ext cx="8147819" cy="23267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it-IT" sz="1200" dirty="0" smtClean="0"/>
              <a:t>Il disegno strategico di miglioramento del progetto urbano e di riqualificazione paesaggistica ed ambientale del territorio urbanizzato del capoluogo comunale può trarre impulso irrinunciabile e nuova linfa per la rigenerazione urbana e la resilienza prioritariamente secondo le seguenti direttrici insediative:</a:t>
            </a:r>
          </a:p>
          <a:p>
            <a:pPr>
              <a:buNone/>
            </a:pPr>
            <a:r>
              <a:rPr lang="it-IT" sz="1200" dirty="0" smtClean="0"/>
              <a:t>a) Direttrice nord - sud nella porzione di tessuto urbano consolidato e da rigenerare che va dal tracciato della tangenziale nord alla zona industriale “motta” a sud attraverso piazzale </a:t>
            </a:r>
            <a:r>
              <a:rPr lang="it-IT" sz="1200" dirty="0" err="1" smtClean="0"/>
              <a:t>Prampolini</a:t>
            </a:r>
            <a:r>
              <a:rPr lang="it-IT" sz="1200" dirty="0" smtClean="0"/>
              <a:t> porta occidentale del centro storico all’altezza della stazione ferroviaria;</a:t>
            </a:r>
          </a:p>
          <a:p>
            <a:pPr>
              <a:buNone/>
            </a:pPr>
            <a:r>
              <a:rPr lang="it-IT" sz="1200" dirty="0" smtClean="0"/>
              <a:t>b) Direttrice est - ovest, attraverso il completamento e la mitigazione paesaggistica ambientale del corridoio infrastrutturale per il tratto di attraversamento dell’abitato consolidato del settore nord, sia come opzioni di miglioramento della mobilità, ciclopedonale e veicolare in sicurezza. </a:t>
            </a:r>
          </a:p>
          <a:p>
            <a:pPr>
              <a:buNone/>
            </a:pPr>
            <a:endParaRPr lang="it-IT" sz="1200" dirty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C45E7-BFCB-4E83-ABFB-AB4BD2266851}" type="slidenum">
              <a:rPr lang="it-IT" altLang="it-IT" smtClean="0"/>
              <a:pPr/>
              <a:t>2</a:t>
            </a:fld>
            <a:endParaRPr lang="it-IT" altLang="it-IT"/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722968" y="188012"/>
            <a:ext cx="7859713" cy="504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l"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19150" indent="-285750" algn="l"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27138" indent="-228600" algn="l"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5125" indent="-228600" algn="l"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it-IT" altLang="it-IT" sz="1600" b="1" dirty="0" smtClean="0">
                <a:solidFill>
                  <a:srgbClr val="C00000"/>
                </a:solidFill>
              </a:rPr>
              <a:t>PROGETTO URBANO</a:t>
            </a:r>
            <a:endParaRPr lang="it-IT" altLang="it-IT" sz="1600" b="1" dirty="0">
              <a:solidFill>
                <a:srgbClr val="C00000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755576" y="3050317"/>
            <a:ext cx="7859713" cy="504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l"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19150" indent="-285750" algn="l"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27138" indent="-228600" algn="l"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5125" indent="-228600" algn="l"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it-IT" altLang="it-IT" sz="1600" b="1" dirty="0" smtClean="0">
                <a:solidFill>
                  <a:srgbClr val="C00000"/>
                </a:solidFill>
              </a:rPr>
              <a:t>Il disegno strategico nord - sud</a:t>
            </a:r>
            <a:endParaRPr lang="it-IT" altLang="it-IT" sz="1600" b="1" dirty="0">
              <a:solidFill>
                <a:srgbClr val="C00000"/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755650" y="3482429"/>
            <a:ext cx="8147819" cy="253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dirty="0" smtClean="0"/>
              <a:t>Sul piano della progettualità, relativamente alla direttrice sud - nord, la programmazione intercomunale del nuovo asse Reggio - Bagnolo – Novellara ha consentito di prevedere nei nuovi strumenti urbanistici un sistema di connessioni ciclopedonali, di aree verdi di ambiti di riqualificazione e rigenerazione urbanistico - edilizia dei centri storici e dei tessuti consolidati di vecchio impianto.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dirty="0" smtClean="0"/>
              <a:t>Sul piano delle realizzazioni con la messa in esercizio della variante alla SP 3 si è fortemente ridotto il traffico di attraversamento dei centri urbani;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dirty="0" smtClean="0"/>
              <a:t>Punti di particolare criticità ambientale si riscontrano al passaggio a livello e al semaforo del piazzale della stazione; alla rotatoria di via D’Azeglio incrocio tra SP 42, SP 3, SP 4; lungo tutto il tracciato della SP 4 via Provinciale Nord e lungo il primo tratto sud della SP 5 via Cristoforo Colombo per Reggiolo e </a:t>
            </a:r>
            <a:r>
              <a:rPr lang="it-IT" sz="1200" dirty="0" err="1" smtClean="0"/>
              <a:t>Autobrennero</a:t>
            </a:r>
            <a:r>
              <a:rPr lang="it-IT" sz="1200" dirty="0" smtClean="0"/>
              <a:t>;</a:t>
            </a:r>
            <a:endParaRPr lang="it-IT" sz="1200" dirty="0"/>
          </a:p>
          <a:p>
            <a:pPr>
              <a:buNone/>
            </a:pPr>
            <a:r>
              <a:rPr lang="it-IT" sz="1200" dirty="0" smtClean="0"/>
              <a:t>Il disegno della rigenerazione urbana sulla direttrice nord - sud da via Mulino di Sotto e via </a:t>
            </a:r>
            <a:r>
              <a:rPr lang="it-IT" sz="1200" dirty="0" err="1" smtClean="0"/>
              <a:t>Frassanello</a:t>
            </a:r>
            <a:r>
              <a:rPr lang="it-IT" sz="1200" dirty="0" smtClean="0"/>
              <a:t>, è subordinato al completamento della tangenziale nord.</a:t>
            </a:r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32778365"/>
      </p:ext>
    </p:extLst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>
            <a:alpha val="2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755576" y="548680"/>
            <a:ext cx="7859713" cy="504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l"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19150" indent="-285750" algn="l"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27138" indent="-228600" algn="l"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5125" indent="-228600" algn="l"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it-IT" altLang="it-IT" sz="1600" b="1" dirty="0" smtClean="0">
                <a:solidFill>
                  <a:srgbClr val="C00000"/>
                </a:solidFill>
              </a:rPr>
              <a:t>Il disegno strategico nord - sud</a:t>
            </a:r>
            <a:endParaRPr lang="it-IT" altLang="it-IT" sz="1600" b="1" dirty="0">
              <a:solidFill>
                <a:srgbClr val="C00000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755650" y="980792"/>
            <a:ext cx="8147819" cy="26868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it-IT" sz="1200" dirty="0" smtClean="0"/>
              <a:t>I settori di pianificazione strategica del PSC sui quali fondare rigenerazione urbana, riqualificazione urbanistico - edilizia, miglioramento delle condizioni ambientali e di vivibilità del capoluogo di Comune, si possono individuare nei seguenti </a:t>
            </a:r>
            <a:r>
              <a:rPr lang="it-IT" sz="1200" dirty="0" err="1" smtClean="0"/>
              <a:t>tematismi</a:t>
            </a:r>
            <a:r>
              <a:rPr lang="it-IT" sz="1200" dirty="0" smtClean="0"/>
              <a:t>:</a:t>
            </a:r>
          </a:p>
          <a:p>
            <a:pPr marL="228600" indent="-228600">
              <a:buAutoNum type="alphaUcParenR"/>
            </a:pPr>
            <a:r>
              <a:rPr lang="it-IT" sz="1200" dirty="0" smtClean="0"/>
              <a:t>Viabilità di progetto con specifico riferimento ai tratti della tangenziale nord ancora da mettere in esercizio o da realizzare </a:t>
            </a:r>
          </a:p>
          <a:p>
            <a:pPr marL="228600" indent="-228600">
              <a:buAutoNum type="alphaUcParenR"/>
            </a:pPr>
            <a:r>
              <a:rPr lang="it-IT" sz="1200" dirty="0" smtClean="0"/>
              <a:t>Sistema dei percorsi ciclopedonali;</a:t>
            </a:r>
          </a:p>
          <a:p>
            <a:pPr marL="228600" indent="-228600">
              <a:buAutoNum type="alphaUcParenR"/>
            </a:pPr>
            <a:r>
              <a:rPr lang="it-IT" sz="1200" dirty="0" smtClean="0"/>
              <a:t>Patrimonio di valore storico - culturale e paesaggistico ambientale;</a:t>
            </a:r>
          </a:p>
          <a:p>
            <a:pPr marL="228600" indent="-228600">
              <a:buAutoNum type="alphaUcParenR"/>
            </a:pPr>
            <a:r>
              <a:rPr lang="it-IT" sz="1200" dirty="0" smtClean="0"/>
              <a:t>Programmi di rigenerazione urbana;</a:t>
            </a:r>
          </a:p>
          <a:p>
            <a:pPr marL="228600" indent="-228600">
              <a:buAutoNum type="alphaUcParenR"/>
            </a:pPr>
            <a:r>
              <a:rPr lang="it-IT" sz="1200" dirty="0" smtClean="0"/>
              <a:t>Piani di recupero urbano diffuso;</a:t>
            </a:r>
          </a:p>
          <a:p>
            <a:pPr marL="228600" indent="-228600">
              <a:buAutoNum type="alphaUcParenR"/>
            </a:pPr>
            <a:r>
              <a:rPr lang="it-IT" sz="1200" dirty="0" smtClean="0"/>
              <a:t>Ambiti di nuovo insediamento connessi da un sistema di percorsi pedonali e piste ciclabili;</a:t>
            </a:r>
          </a:p>
          <a:p>
            <a:pPr marL="228600" indent="-228600">
              <a:buAutoNum type="alphaUcParenR"/>
            </a:pPr>
            <a:r>
              <a:rPr lang="it-IT" sz="1200" dirty="0" smtClean="0"/>
              <a:t>Riprogettazione della porta occidentale della città dei Gonzaga;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C45E7-BFCB-4E83-ABFB-AB4BD2266851}" type="slidenum">
              <a:rPr lang="it-IT" altLang="it-IT" smtClean="0"/>
              <a:pPr/>
              <a:t>3</a:t>
            </a:fld>
            <a:endParaRPr lang="it-IT" altLang="it-IT"/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722968" y="188012"/>
            <a:ext cx="7859713" cy="504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l"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19150" indent="-285750" algn="l"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27138" indent="-228600" algn="l"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5125" indent="-228600" algn="l"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it-IT" altLang="it-IT" sz="1600" b="1" dirty="0" smtClean="0">
                <a:solidFill>
                  <a:srgbClr val="C00000"/>
                </a:solidFill>
              </a:rPr>
              <a:t>PROGETTO URBANO</a:t>
            </a:r>
            <a:endParaRPr lang="it-IT" altLang="it-IT" sz="1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897217"/>
      </p:ext>
    </p:extLst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>
            <a:alpha val="2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C45E7-BFCB-4E83-ABFB-AB4BD2266851}" type="slidenum">
              <a:rPr lang="it-IT" altLang="it-IT" smtClean="0"/>
              <a:pPr/>
              <a:t>4</a:t>
            </a:fld>
            <a:endParaRPr lang="it-IT" altLang="it-IT" dirty="0"/>
          </a:p>
        </p:txBody>
      </p:sp>
      <p:sp>
        <p:nvSpPr>
          <p:cNvPr id="6" name="Rettangolo 5"/>
          <p:cNvSpPr/>
          <p:nvPr/>
        </p:nvSpPr>
        <p:spPr>
          <a:xfrm>
            <a:off x="282066" y="5702185"/>
            <a:ext cx="3755332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it-IT" sz="1200" dirty="0" smtClean="0"/>
              <a:t>Stralcio tav. PS1c vigente "Pianificazione del territorio"</a:t>
            </a: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722968" y="188012"/>
            <a:ext cx="7859713" cy="504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l"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19150" indent="-285750" algn="l"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27138" indent="-228600" algn="l"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5125" indent="-228600" algn="l"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it-IT" altLang="it-IT" sz="1600" b="1" dirty="0" smtClean="0">
                <a:solidFill>
                  <a:srgbClr val="C00000"/>
                </a:solidFill>
              </a:rPr>
              <a:t>PROGETTO URBANO</a:t>
            </a:r>
            <a:endParaRPr lang="it-IT" altLang="it-IT" sz="1600" b="1" dirty="0">
              <a:solidFill>
                <a:srgbClr val="C00000"/>
              </a:solidFill>
            </a:endParaRPr>
          </a:p>
        </p:txBody>
      </p:sp>
      <p:pic>
        <p:nvPicPr>
          <p:cNvPr id="3" name="Immagine 2" descr="Ritaglio schermat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548681"/>
            <a:ext cx="3528391" cy="4992453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4798629" y="5702184"/>
            <a:ext cx="3755332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it-IT" sz="1200" dirty="0" smtClean="0"/>
              <a:t>Stralcio tav. RUE4c vigente "Pianificazione del territorio"</a:t>
            </a:r>
          </a:p>
        </p:txBody>
      </p:sp>
      <p:pic>
        <p:nvPicPr>
          <p:cNvPr id="9" name="Immagine 8" descr="Ritaglio schermat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5275" y="550537"/>
            <a:ext cx="3235849" cy="4992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372665"/>
      </p:ext>
    </p:extLst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>
            <a:alpha val="2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C45E7-BFCB-4E83-ABFB-AB4BD2266851}" type="slidenum">
              <a:rPr lang="it-IT" altLang="it-IT" smtClean="0"/>
              <a:pPr/>
              <a:t>5</a:t>
            </a:fld>
            <a:endParaRPr lang="it-IT" altLang="it-IT" dirty="0"/>
          </a:p>
        </p:txBody>
      </p:sp>
      <p:sp>
        <p:nvSpPr>
          <p:cNvPr id="6" name="Rettangolo 5"/>
          <p:cNvSpPr/>
          <p:nvPr/>
        </p:nvSpPr>
        <p:spPr>
          <a:xfrm>
            <a:off x="4860032" y="5746178"/>
            <a:ext cx="3755332" cy="286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it-IT" sz="1200" dirty="0" smtClean="0"/>
              <a:t>Tavola di Sintesi del Progetto Urbano</a:t>
            </a: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722968" y="188012"/>
            <a:ext cx="7859713" cy="504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l"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19150" indent="-285750" algn="l"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27138" indent="-228600" algn="l"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5125" indent="-228600" algn="l"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it-IT" altLang="it-IT" sz="1600" b="1" dirty="0" smtClean="0">
                <a:solidFill>
                  <a:srgbClr val="C00000"/>
                </a:solidFill>
              </a:rPr>
              <a:t>PROGETTO URBANO</a:t>
            </a:r>
            <a:endParaRPr lang="it-IT" altLang="it-IT" sz="1600" b="1" dirty="0">
              <a:solidFill>
                <a:srgbClr val="C00000"/>
              </a:solidFill>
            </a:endParaRPr>
          </a:p>
        </p:txBody>
      </p:sp>
      <p:pic>
        <p:nvPicPr>
          <p:cNvPr id="3" name="Immagine 2" descr="Ritaglio schermat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97415" y="-186391"/>
            <a:ext cx="4791744" cy="6811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280275"/>
      </p:ext>
    </p:extLst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>
            <a:alpha val="2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C45E7-BFCB-4E83-ABFB-AB4BD2266851}" type="slidenum">
              <a:rPr lang="it-IT" altLang="it-IT" smtClean="0"/>
              <a:pPr/>
              <a:t>6</a:t>
            </a:fld>
            <a:endParaRPr lang="it-IT" altLang="it-IT" dirty="0"/>
          </a:p>
        </p:txBody>
      </p:sp>
      <p:sp>
        <p:nvSpPr>
          <p:cNvPr id="6" name="Rettangolo 5"/>
          <p:cNvSpPr/>
          <p:nvPr/>
        </p:nvSpPr>
        <p:spPr>
          <a:xfrm>
            <a:off x="4860032" y="5746178"/>
            <a:ext cx="3755332" cy="49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it-IT" sz="1200" dirty="0" smtClean="0"/>
              <a:t>Riduzione tav. P01 "Progetto Urbano. Direttrice Nord-Sud"</a:t>
            </a: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722968" y="188012"/>
            <a:ext cx="7859713" cy="504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l"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19150" indent="-285750" algn="l"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27138" indent="-228600" algn="l"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5125" indent="-228600" algn="l"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it-IT" altLang="it-IT" sz="1600" b="1" dirty="0" smtClean="0">
                <a:solidFill>
                  <a:srgbClr val="C00000"/>
                </a:solidFill>
              </a:rPr>
              <a:t>PROGETTO URBANO</a:t>
            </a:r>
            <a:endParaRPr lang="it-IT" altLang="it-IT" sz="1600" b="1" dirty="0">
              <a:solidFill>
                <a:srgbClr val="C00000"/>
              </a:solidFill>
            </a:endParaRPr>
          </a:p>
        </p:txBody>
      </p:sp>
      <p:pic>
        <p:nvPicPr>
          <p:cNvPr id="4" name="Immagine 3" descr="Ritaglio schermat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968" y="668018"/>
            <a:ext cx="3131604" cy="6104422"/>
          </a:xfrm>
          <a:prstGeom prst="rect">
            <a:avLst/>
          </a:prstGeom>
        </p:spPr>
      </p:pic>
      <p:pic>
        <p:nvPicPr>
          <p:cNvPr id="5" name="Immagine 4" descr="Ritaglio schermat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189" y="679955"/>
            <a:ext cx="2411394" cy="4735709"/>
          </a:xfrm>
          <a:prstGeom prst="rect">
            <a:avLst/>
          </a:prstGeom>
        </p:spPr>
      </p:pic>
      <p:pic>
        <p:nvPicPr>
          <p:cNvPr id="8" name="Immagine 7" descr="Ritaglio schermat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702526"/>
            <a:ext cx="2368164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237398"/>
      </p:ext>
    </p:extLst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>
            <a:alpha val="2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755576" y="548680"/>
            <a:ext cx="7859713" cy="504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l"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19150" indent="-285750" algn="l"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27138" indent="-228600" algn="l"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5125" indent="-228600" algn="l"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it-IT" altLang="it-IT" sz="1600" b="1" dirty="0" smtClean="0">
                <a:solidFill>
                  <a:srgbClr val="C00000"/>
                </a:solidFill>
              </a:rPr>
              <a:t>La porta occidentale</a:t>
            </a:r>
            <a:endParaRPr lang="it-IT" altLang="it-IT" sz="1600" b="1" dirty="0">
              <a:solidFill>
                <a:srgbClr val="C00000"/>
              </a:solidFill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C45E7-BFCB-4E83-ABFB-AB4BD2266851}" type="slidenum">
              <a:rPr lang="it-IT" altLang="it-IT" smtClean="0"/>
              <a:pPr/>
              <a:t>7</a:t>
            </a:fld>
            <a:endParaRPr lang="it-IT" altLang="it-IT" dirty="0"/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722968" y="188012"/>
            <a:ext cx="7859713" cy="504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l"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19150" indent="-285750" algn="l"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27138" indent="-228600" algn="l"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5125" indent="-228600" algn="l"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it-IT" altLang="it-IT" sz="1600" b="1" dirty="0" smtClean="0">
                <a:solidFill>
                  <a:srgbClr val="C00000"/>
                </a:solidFill>
              </a:rPr>
              <a:t>PROGETTO URBANO</a:t>
            </a:r>
            <a:endParaRPr lang="it-IT" altLang="it-IT" sz="1600" b="1" dirty="0">
              <a:solidFill>
                <a:srgbClr val="C00000"/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323528" y="942176"/>
            <a:ext cx="8496944" cy="23160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it-IT" sz="1000" dirty="0" smtClean="0"/>
              <a:t>Il fulcro della rigenerazione urbana a tangenziale nord in completo esercizio, può essere individuato nella progettazione di un nuovo assetto urbanistico ed edilizio degli spazi aperti e delle aree edificate che si attestano sul piazzale </a:t>
            </a:r>
            <a:r>
              <a:rPr lang="it-IT" sz="1000" dirty="0" err="1" smtClean="0"/>
              <a:t>Prampolini</a:t>
            </a:r>
            <a:r>
              <a:rPr lang="it-IT" sz="1000" dirty="0" smtClean="0"/>
              <a:t> porta occidentale di ingresso al centro storico.</a:t>
            </a:r>
          </a:p>
          <a:p>
            <a:pPr>
              <a:buNone/>
            </a:pPr>
            <a:r>
              <a:rPr lang="it-IT" sz="1000" dirty="0" smtClean="0"/>
              <a:t>In tale contesto si concentrano criticità ambientali e degrado edilizio, che hanno tra i principali motivi:</a:t>
            </a:r>
          </a:p>
          <a:p>
            <a:pPr>
              <a:buNone/>
            </a:pPr>
            <a:r>
              <a:rPr lang="it-IT" sz="1000" dirty="0" smtClean="0"/>
              <a:t>- Il traffico di attraversamento veicolare leggero e pesante;</a:t>
            </a:r>
          </a:p>
          <a:p>
            <a:pPr>
              <a:buNone/>
            </a:pPr>
            <a:r>
              <a:rPr lang="it-IT" sz="1000" dirty="0" smtClean="0"/>
              <a:t>- La presenza del passaggio a livello e di incrocio semaforizzato;</a:t>
            </a:r>
          </a:p>
          <a:p>
            <a:pPr>
              <a:buNone/>
            </a:pPr>
            <a:r>
              <a:rPr lang="it-IT" sz="1000" dirty="0" smtClean="0"/>
              <a:t>- La rilevante estensione e la scarsa qualità delle superfici impermeabilizzate carrabili e pedonali;</a:t>
            </a:r>
          </a:p>
          <a:p>
            <a:pPr>
              <a:buNone/>
            </a:pPr>
            <a:r>
              <a:rPr lang="it-IT" sz="1000" dirty="0" smtClean="0"/>
              <a:t>- La ridotta dotazione di aree verdi ed alberature;</a:t>
            </a:r>
          </a:p>
          <a:p>
            <a:pPr>
              <a:buNone/>
            </a:pPr>
            <a:r>
              <a:rPr lang="it-IT" sz="1000" dirty="0" smtClean="0"/>
              <a:t>- La scarsa qualità architettonica degli edifici;</a:t>
            </a:r>
          </a:p>
          <a:p>
            <a:pPr>
              <a:buNone/>
            </a:pPr>
            <a:r>
              <a:rPr lang="it-IT" sz="1000" dirty="0" smtClean="0"/>
              <a:t>- Il degrado delle aree pertinenziali e la scarsa qualità dell’arredo urbano;</a:t>
            </a:r>
          </a:p>
          <a:p>
            <a:pPr>
              <a:buNone/>
            </a:pPr>
            <a:r>
              <a:rPr lang="it-IT" sz="1000" dirty="0" smtClean="0"/>
              <a:t>- Il disordine urbanistico;</a:t>
            </a:r>
          </a:p>
          <a:p>
            <a:pPr>
              <a:buNone/>
            </a:pPr>
            <a:r>
              <a:rPr lang="it-IT" sz="1000" dirty="0" smtClean="0"/>
              <a:t>- Lo stato di abbandono del Consorzio Agrario dismesso.</a:t>
            </a:r>
          </a:p>
        </p:txBody>
      </p:sp>
      <p:sp>
        <p:nvSpPr>
          <p:cNvPr id="9" name="Rettangolo 8"/>
          <p:cNvSpPr/>
          <p:nvPr/>
        </p:nvSpPr>
        <p:spPr>
          <a:xfrm>
            <a:off x="323528" y="3212976"/>
            <a:ext cx="8496944" cy="14234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it-IT" sz="1000" dirty="0" smtClean="0"/>
              <a:t>Rispetto ai limiti e condizioni di fattibilità e agli obiettivi per la progettazione planivolumetrica riportati nelle schede normative del PSC appaiono prioritari i seguenti punti:</a:t>
            </a:r>
          </a:p>
          <a:p>
            <a:pPr>
              <a:buNone/>
            </a:pPr>
            <a:r>
              <a:rPr lang="it-IT" sz="1000" dirty="0" smtClean="0"/>
              <a:t>- Rigenerare e riqualificare l’ambiente urbano nell’ambito della strategia di risanamento ambientale dei tessuti sorti a ridosso dei tracciati storici della viabilità provinciale;</a:t>
            </a:r>
          </a:p>
          <a:p>
            <a:pPr>
              <a:buNone/>
            </a:pPr>
            <a:r>
              <a:rPr lang="it-IT" sz="1000" dirty="0" smtClean="0"/>
              <a:t>- Dare priorità all’attuazione dell’ambito di rigenerazione urbana ARU2.</a:t>
            </a:r>
          </a:p>
          <a:p>
            <a:pPr>
              <a:buNone/>
            </a:pPr>
            <a:r>
              <a:rPr lang="it-IT" sz="1000" dirty="0" smtClean="0"/>
              <a:t>- Realizzare nuove dotazioni di parcheggi pubblici scambiatori e per i servizi al trasporto pubblico assegnando un ruolo primario alla stazione di Novellara quale punto di interscambio ferro - gomma, per il trasporto degli studenti diretti ai poli scolastici di Reggio Emilia.</a:t>
            </a:r>
            <a:endParaRPr lang="it-IT" sz="1000" dirty="0"/>
          </a:p>
        </p:txBody>
      </p:sp>
      <p:sp>
        <p:nvSpPr>
          <p:cNvPr id="10" name="Rettangolo 9"/>
          <p:cNvSpPr/>
          <p:nvPr/>
        </p:nvSpPr>
        <p:spPr>
          <a:xfrm>
            <a:off x="273306" y="4636443"/>
            <a:ext cx="8547165" cy="1485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it-IT" sz="1000" dirty="0" smtClean="0"/>
              <a:t>Nel progetto urbano il sistema di mobilità carrabile viene rivisto: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000" dirty="0" smtClean="0"/>
              <a:t>Ridisegnando le sedi riservate al transito degli autoveicoli e degli autobus;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000" dirty="0" smtClean="0"/>
              <a:t>Eliminando i semafori di regolazione del traffico veicolare e prevedendo solo semafori a chiamata per i pedoni;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000" dirty="0" smtClean="0"/>
              <a:t>Prevedendo un’area di sosta temporanea di due autobus sul lato nord - ovest della viabilità ridisegnata;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000" dirty="0" smtClean="0"/>
              <a:t>Migliorando l’arredo urbano e gli spazi verdi permeabili;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000" dirty="0" smtClean="0"/>
              <a:t>Il ridisegno della porta occidentale, localizza ad est della linea ferroviaria su aree di proprietà della Regione un parcheggio scambiatore per circa 90 posti auto, più parcheggi per bici e moto.</a:t>
            </a:r>
            <a:endParaRPr lang="it-IT" sz="1000" dirty="0"/>
          </a:p>
        </p:txBody>
      </p:sp>
    </p:spTree>
    <p:extLst>
      <p:ext uri="{BB962C8B-B14F-4D97-AF65-F5344CB8AC3E}">
        <p14:creationId xmlns:p14="http://schemas.microsoft.com/office/powerpoint/2010/main" val="1543782018"/>
      </p:ext>
    </p:extLst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>
            <a:alpha val="2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25040" y="145751"/>
            <a:ext cx="7859713" cy="504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l"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19150" indent="-285750" algn="l"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27138" indent="-228600" algn="l"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5125" indent="-228600" algn="l"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it-IT" altLang="it-IT" sz="1600" b="1" dirty="0" smtClean="0">
                <a:solidFill>
                  <a:srgbClr val="C00000"/>
                </a:solidFill>
              </a:rPr>
              <a:t>PROGETTO URBANO</a:t>
            </a:r>
            <a:endParaRPr lang="it-IT" altLang="it-IT" sz="1600" b="1" dirty="0">
              <a:solidFill>
                <a:srgbClr val="C00000"/>
              </a:solidFill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C45E7-BFCB-4E83-ABFB-AB4BD2266851}" type="slidenum">
              <a:rPr lang="it-IT" altLang="it-IT" smtClean="0"/>
              <a:pPr/>
              <a:t>8</a:t>
            </a:fld>
            <a:endParaRPr lang="it-IT" altLang="it-IT" dirty="0"/>
          </a:p>
        </p:txBody>
      </p:sp>
      <p:sp>
        <p:nvSpPr>
          <p:cNvPr id="6" name="Rettangolo 5"/>
          <p:cNvSpPr/>
          <p:nvPr/>
        </p:nvSpPr>
        <p:spPr>
          <a:xfrm>
            <a:off x="179512" y="6331000"/>
            <a:ext cx="6893271" cy="304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it-IT" sz="1200" dirty="0" smtClean="0"/>
              <a:t>Riduzione tav. 9 «Progetto urbano. Dettaglio zona centrale. Piazzale </a:t>
            </a:r>
            <a:r>
              <a:rPr lang="it-IT" sz="1200" dirty="0" err="1" smtClean="0"/>
              <a:t>Prampolini</a:t>
            </a:r>
            <a:r>
              <a:rPr lang="it-IT" sz="1200" dirty="0" smtClean="0"/>
              <a:t>»</a:t>
            </a:r>
          </a:p>
        </p:txBody>
      </p:sp>
      <p:pic>
        <p:nvPicPr>
          <p:cNvPr id="7" name="Immagine 6" descr="Ritaglio schermat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52751"/>
            <a:ext cx="4595035" cy="5674456"/>
          </a:xfrm>
          <a:prstGeom prst="rect">
            <a:avLst/>
          </a:prstGeom>
        </p:spPr>
      </p:pic>
      <p:pic>
        <p:nvPicPr>
          <p:cNvPr id="10" name="Immagine 9" descr="Ritaglio schermat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035" y="552751"/>
            <a:ext cx="2752715" cy="567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03266"/>
      </p:ext>
    </p:extLst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>
            <a:alpha val="2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755576" y="548680"/>
            <a:ext cx="7859713" cy="504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l"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19150" indent="-285750" algn="l"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27138" indent="-228600" algn="l"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5125" indent="-228600" algn="l"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it-IT" altLang="it-IT" sz="1600" b="1" dirty="0" smtClean="0">
                <a:solidFill>
                  <a:srgbClr val="C00000"/>
                </a:solidFill>
              </a:rPr>
              <a:t>La direttrice est - ovest</a:t>
            </a:r>
            <a:endParaRPr lang="it-IT" altLang="it-IT" sz="1600" b="1" dirty="0">
              <a:solidFill>
                <a:srgbClr val="C00000"/>
              </a:solidFill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C45E7-BFCB-4E83-ABFB-AB4BD2266851}" type="slidenum">
              <a:rPr lang="it-IT" altLang="it-IT" smtClean="0"/>
              <a:pPr/>
              <a:t>9</a:t>
            </a:fld>
            <a:endParaRPr lang="it-IT" altLang="it-IT" dirty="0"/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722968" y="188012"/>
            <a:ext cx="7859713" cy="504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l"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19150" indent="-285750" algn="l"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27138" indent="-228600" algn="l"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5125" indent="-228600" algn="l"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it-IT" altLang="it-IT" sz="1600" b="1" dirty="0" smtClean="0">
                <a:solidFill>
                  <a:srgbClr val="C00000"/>
                </a:solidFill>
              </a:rPr>
              <a:t>PROGETTO URBANO</a:t>
            </a:r>
            <a:endParaRPr lang="it-IT" altLang="it-IT" sz="1600" b="1" dirty="0">
              <a:solidFill>
                <a:srgbClr val="C00000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722969" y="1052736"/>
            <a:ext cx="7963832" cy="25022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it-IT" sz="1200" dirty="0" smtClean="0"/>
              <a:t>Sulla direttrice est - ovest l’accordo di programma per il completamento della tangenziale nord dalla rotatoria 2 alla rotatoria 4 produce benefici di miglioramento delle condizioni ambientali per tutti i tessuti urbani consolidati che sono oggi attraversati dall’ultimo tratto orientale della SP 42 - via D’Azeglio, dall’intera SP 4 – via Provinciale, dal primo tratto meridionale della SP 5 - via Cristoforo Colombo.</a:t>
            </a:r>
          </a:p>
          <a:p>
            <a:pPr>
              <a:buNone/>
            </a:pPr>
            <a:r>
              <a:rPr lang="it-IT" sz="1200" dirty="0" smtClean="0"/>
              <a:t>Per tali contesti, l’allontanamento del traffico di attraversamento est - ovest, potrà favorire significativi miglioramenti delle condizioni di vivibilità, agevolare la riqualificazione edilizia degli edifici che si affacciano sulla viabilità provinciale, migliorare le condizioni di mobilità dei ciclisti e dei pedoni.</a:t>
            </a:r>
          </a:p>
          <a:p>
            <a:pPr>
              <a:buNone/>
            </a:pPr>
            <a:r>
              <a:rPr lang="it-IT" sz="1200" dirty="0" smtClean="0"/>
              <a:t>Fin dalla valutazione di impatto acustico allegata al progetto preliminare si è assunto che: &lt;&lt;in corrispondenza dei nodi di interconnessione della nuova viabilità con quella preesistente, una percentuale pari all’80% dell’entità dei flussi veicolari complessivi sia attratta dalla nuova rete stradale e che il residuo 20% siano flussi di traffico a carattere locale che continueranno a gravare sul centro del paese e quindi sulla viabilità minore&gt;&gt;.</a:t>
            </a:r>
            <a:endParaRPr lang="it-IT" sz="1200" dirty="0"/>
          </a:p>
        </p:txBody>
      </p:sp>
      <p:sp>
        <p:nvSpPr>
          <p:cNvPr id="6" name="Rettangolo 5"/>
          <p:cNvSpPr/>
          <p:nvPr/>
        </p:nvSpPr>
        <p:spPr>
          <a:xfrm>
            <a:off x="722969" y="3685322"/>
            <a:ext cx="7963832" cy="1975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it-IT" sz="1200" dirty="0" smtClean="0"/>
              <a:t>In tale ambito il progetto urbano evidenzia:</a:t>
            </a:r>
            <a:endParaRPr lang="it-IT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dirty="0" smtClean="0"/>
              <a:t>Le aree già acquisite al pubblico demanio.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dirty="0" smtClean="0"/>
              <a:t>Le aree da acquisire al pubblico demanio e da sistemare a verde pubblico di ambientazione stradale.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dirty="0" smtClean="0"/>
              <a:t>Il disegno del verde pubblico di ambientazione stradale in corrispondenza degli ambiti del PSC vigente dotati di piano urbanistico attuativo.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dirty="0" smtClean="0"/>
              <a:t>Le aree di rispetto stradale da ricomprendere in progetti di potenziamento dell’equipaggiamento verde anche per i tratti di circonvallazione est già in esercizio.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200" dirty="0" smtClean="0"/>
              <a:t>Il sistema dei percorsi ciclopedonali esistenti e di progetto che si integrano con la nuova viabilità.</a:t>
            </a:r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3984955200"/>
      </p:ext>
    </p:extLst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just" defTabSz="914400" rtl="0" eaLnBrk="1" fontAlgn="base" latinLnBrk="0" hangingPunct="1">
          <a:lnSpc>
            <a:spcPct val="115000"/>
          </a:lnSpc>
          <a:spcBef>
            <a:spcPct val="20000"/>
          </a:spcBef>
          <a:spcAft>
            <a:spcPct val="0"/>
          </a:spcAft>
          <a:buClr>
            <a:schemeClr val="tx1"/>
          </a:buClr>
          <a:buSzTx/>
          <a:buFont typeface="Wingdings" panose="05000000000000000000" pitchFamily="2" charset="2"/>
          <a:buChar char="v"/>
          <a:tabLst/>
          <a:defRPr kumimoji="0" lang="it-IT" altLang="it-IT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just" defTabSz="914400" rtl="0" eaLnBrk="1" fontAlgn="base" latinLnBrk="0" hangingPunct="1">
          <a:lnSpc>
            <a:spcPct val="115000"/>
          </a:lnSpc>
          <a:spcBef>
            <a:spcPct val="20000"/>
          </a:spcBef>
          <a:spcAft>
            <a:spcPct val="0"/>
          </a:spcAft>
          <a:buClr>
            <a:schemeClr val="tx1"/>
          </a:buClr>
          <a:buSzTx/>
          <a:buFont typeface="Wingdings" panose="05000000000000000000" pitchFamily="2" charset="2"/>
          <a:buChar char="v"/>
          <a:tabLst/>
          <a:defRPr kumimoji="0" lang="it-IT" altLang="it-IT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3797</TotalTime>
  <Words>1217</Words>
  <Application>Microsoft Office PowerPoint</Application>
  <PresentationFormat>Presentazione su schermo (4:3)</PresentationFormat>
  <Paragraphs>111</Paragraphs>
  <Slides>14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8" baseType="lpstr">
      <vt:lpstr>Arial</vt:lpstr>
      <vt:lpstr>Calibri</vt:lpstr>
      <vt:lpstr>Wingdings</vt:lpstr>
      <vt:lpstr>Struttura predefinita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ccdp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roberta</dc:creator>
  <cp:lastModifiedBy>Simone Caiti</cp:lastModifiedBy>
  <cp:revision>224</cp:revision>
  <cp:lastPrinted>2023-05-12T11:46:25Z</cp:lastPrinted>
  <dcterms:created xsi:type="dcterms:W3CDTF">2006-10-31T14:45:55Z</dcterms:created>
  <dcterms:modified xsi:type="dcterms:W3CDTF">2023-06-22T15:53:18Z</dcterms:modified>
</cp:coreProperties>
</file>