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7" r:id="rId2"/>
    <p:sldId id="369" r:id="rId3"/>
    <p:sldId id="368" r:id="rId4"/>
    <p:sldId id="370" r:id="rId5"/>
    <p:sldId id="371" r:id="rId6"/>
    <p:sldId id="373" r:id="rId7"/>
    <p:sldId id="374" r:id="rId8"/>
    <p:sldId id="375" r:id="rId9"/>
    <p:sldId id="376" r:id="rId10"/>
    <p:sldId id="377" r:id="rId11"/>
    <p:sldId id="378" r:id="rId12"/>
    <p:sldId id="379" r:id="rId13"/>
    <p:sldId id="380" r:id="rId14"/>
    <p:sldId id="381" r:id="rId15"/>
  </p:sldIdLst>
  <p:sldSz cx="9144000" cy="6858000" type="screen4x3"/>
  <p:notesSz cx="6888163" cy="10018713"/>
  <p:defaultTextStyle>
    <a:defPPr>
      <a:defRPr lang="it-IT"/>
    </a:defPPr>
    <a:lvl1pPr algn="just" rtl="0" fontAlgn="base">
      <a:lnSpc>
        <a:spcPct val="115000"/>
      </a:lnSpc>
      <a:spcBef>
        <a:spcPct val="20000"/>
      </a:spcBef>
      <a:spcAft>
        <a:spcPct val="0"/>
      </a:spcAft>
      <a:buClr>
        <a:schemeClr val="tx1"/>
      </a:buClr>
      <a:buFont typeface="Wingdings" panose="05000000000000000000" pitchFamily="2" charset="2"/>
      <a:buChar char="v"/>
      <a:defRPr sz="1400" kern="1200">
        <a:solidFill>
          <a:schemeClr val="tx1"/>
        </a:solidFill>
        <a:latin typeface="Arial" panose="020B0604020202020204" pitchFamily="34" charset="0"/>
        <a:ea typeface="+mn-ea"/>
        <a:cs typeface="+mn-cs"/>
      </a:defRPr>
    </a:lvl1pPr>
    <a:lvl2pPr marL="457200" algn="just" rtl="0" fontAlgn="base">
      <a:lnSpc>
        <a:spcPct val="115000"/>
      </a:lnSpc>
      <a:spcBef>
        <a:spcPct val="20000"/>
      </a:spcBef>
      <a:spcAft>
        <a:spcPct val="0"/>
      </a:spcAft>
      <a:buClr>
        <a:schemeClr val="tx1"/>
      </a:buClr>
      <a:buFont typeface="Wingdings" panose="05000000000000000000" pitchFamily="2" charset="2"/>
      <a:buChar char="v"/>
      <a:defRPr sz="1400" kern="1200">
        <a:solidFill>
          <a:schemeClr val="tx1"/>
        </a:solidFill>
        <a:latin typeface="Arial" panose="020B0604020202020204" pitchFamily="34" charset="0"/>
        <a:ea typeface="+mn-ea"/>
        <a:cs typeface="+mn-cs"/>
      </a:defRPr>
    </a:lvl2pPr>
    <a:lvl3pPr marL="914400" algn="just" rtl="0" fontAlgn="base">
      <a:lnSpc>
        <a:spcPct val="115000"/>
      </a:lnSpc>
      <a:spcBef>
        <a:spcPct val="20000"/>
      </a:spcBef>
      <a:spcAft>
        <a:spcPct val="0"/>
      </a:spcAft>
      <a:buClr>
        <a:schemeClr val="tx1"/>
      </a:buClr>
      <a:buFont typeface="Wingdings" panose="05000000000000000000" pitchFamily="2" charset="2"/>
      <a:buChar char="v"/>
      <a:defRPr sz="1400" kern="1200">
        <a:solidFill>
          <a:schemeClr val="tx1"/>
        </a:solidFill>
        <a:latin typeface="Arial" panose="020B0604020202020204" pitchFamily="34" charset="0"/>
        <a:ea typeface="+mn-ea"/>
        <a:cs typeface="+mn-cs"/>
      </a:defRPr>
    </a:lvl3pPr>
    <a:lvl4pPr marL="1371600" algn="just" rtl="0" fontAlgn="base">
      <a:lnSpc>
        <a:spcPct val="115000"/>
      </a:lnSpc>
      <a:spcBef>
        <a:spcPct val="20000"/>
      </a:spcBef>
      <a:spcAft>
        <a:spcPct val="0"/>
      </a:spcAft>
      <a:buClr>
        <a:schemeClr val="tx1"/>
      </a:buClr>
      <a:buFont typeface="Wingdings" panose="05000000000000000000" pitchFamily="2" charset="2"/>
      <a:buChar char="v"/>
      <a:defRPr sz="1400" kern="1200">
        <a:solidFill>
          <a:schemeClr val="tx1"/>
        </a:solidFill>
        <a:latin typeface="Arial" panose="020B0604020202020204" pitchFamily="34" charset="0"/>
        <a:ea typeface="+mn-ea"/>
        <a:cs typeface="+mn-cs"/>
      </a:defRPr>
    </a:lvl4pPr>
    <a:lvl5pPr marL="1828800" algn="just" rtl="0" fontAlgn="base">
      <a:lnSpc>
        <a:spcPct val="115000"/>
      </a:lnSpc>
      <a:spcBef>
        <a:spcPct val="20000"/>
      </a:spcBef>
      <a:spcAft>
        <a:spcPct val="0"/>
      </a:spcAft>
      <a:buClr>
        <a:schemeClr val="tx1"/>
      </a:buClr>
      <a:buFont typeface="Wingdings" panose="05000000000000000000" pitchFamily="2" charset="2"/>
      <a:buChar char="v"/>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CC00"/>
    <a:srgbClr val="FF9933"/>
    <a:srgbClr val="990033"/>
    <a:srgbClr val="0033CC"/>
    <a:srgbClr val="CCECFF"/>
    <a:srgbClr val="6699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p:cViewPr varScale="1">
        <p:scale>
          <a:sx n="133" d="100"/>
          <a:sy n="133" d="100"/>
        </p:scale>
        <p:origin x="96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it-IT"/>
          </a:p>
        </p:txBody>
      </p:sp>
      <p:sp>
        <p:nvSpPr>
          <p:cNvPr id="3" name="Segnaposto dat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5A92310F-1EF8-43EC-87B0-89A1F330CA6A}" type="datetimeFigureOut">
              <a:rPr lang="it-IT" smtClean="0"/>
              <a:t>22/06/2023</a:t>
            </a:fld>
            <a:endParaRPr lang="it-IT"/>
          </a:p>
        </p:txBody>
      </p:sp>
      <p:sp>
        <p:nvSpPr>
          <p:cNvPr id="4" name="Segnaposto immagin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it-IT"/>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2FA427C5-F015-40BC-8716-00BADECC1C11}" type="slidenum">
              <a:rPr lang="it-IT" smtClean="0"/>
              <a:t>‹N›</a:t>
            </a:fld>
            <a:endParaRPr lang="it-IT"/>
          </a:p>
        </p:txBody>
      </p:sp>
    </p:spTree>
    <p:extLst>
      <p:ext uri="{BB962C8B-B14F-4D97-AF65-F5344CB8AC3E}">
        <p14:creationId xmlns:p14="http://schemas.microsoft.com/office/powerpoint/2010/main" val="194043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AFE71C31-F028-4D9A-A0FB-862006D0A640}" type="slidenum">
              <a:rPr lang="it-IT" altLang="it-IT"/>
              <a:pPr/>
              <a:t>‹N›</a:t>
            </a:fld>
            <a:endParaRPr lang="it-IT" altLang="it-IT"/>
          </a:p>
        </p:txBody>
      </p:sp>
    </p:spTree>
    <p:extLst>
      <p:ext uri="{BB962C8B-B14F-4D97-AF65-F5344CB8AC3E}">
        <p14:creationId xmlns:p14="http://schemas.microsoft.com/office/powerpoint/2010/main" val="221111581"/>
      </p:ext>
    </p:extLst>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376946DA-AF50-44BD-8803-96CE670AC324}" type="slidenum">
              <a:rPr lang="it-IT" altLang="it-IT"/>
              <a:pPr/>
              <a:t>‹N›</a:t>
            </a:fld>
            <a:endParaRPr lang="it-IT" altLang="it-IT"/>
          </a:p>
        </p:txBody>
      </p:sp>
    </p:spTree>
    <p:extLst>
      <p:ext uri="{BB962C8B-B14F-4D97-AF65-F5344CB8AC3E}">
        <p14:creationId xmlns:p14="http://schemas.microsoft.com/office/powerpoint/2010/main" val="3908002571"/>
      </p:ext>
    </p:extLst>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7A3F6F89-8EF2-4873-854E-EC2BB1AA4C0D}" type="slidenum">
              <a:rPr lang="it-IT" altLang="it-IT"/>
              <a:pPr/>
              <a:t>‹N›</a:t>
            </a:fld>
            <a:endParaRPr lang="it-IT" altLang="it-IT"/>
          </a:p>
        </p:txBody>
      </p:sp>
    </p:spTree>
    <p:extLst>
      <p:ext uri="{BB962C8B-B14F-4D97-AF65-F5344CB8AC3E}">
        <p14:creationId xmlns:p14="http://schemas.microsoft.com/office/powerpoint/2010/main" val="1985801858"/>
      </p:ext>
    </p:extLst>
  </p:cSld>
  <p:clrMapOvr>
    <a:masterClrMapping/>
  </p:clrMapOvr>
  <p:transition spd="med">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fld id="{B1A6C139-D412-4679-901F-E3033AA07444}" type="slidenum">
              <a:rPr lang="it-IT" altLang="it-IT"/>
              <a:pPr/>
              <a:t>‹N›</a:t>
            </a:fld>
            <a:endParaRPr lang="it-IT" altLang="it-IT"/>
          </a:p>
        </p:txBody>
      </p:sp>
    </p:spTree>
    <p:extLst>
      <p:ext uri="{BB962C8B-B14F-4D97-AF65-F5344CB8AC3E}">
        <p14:creationId xmlns:p14="http://schemas.microsoft.com/office/powerpoint/2010/main" val="1641841229"/>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AEDC45E7-BFCB-4E83-ABFB-AB4BD2266851}" type="slidenum">
              <a:rPr lang="it-IT" altLang="it-IT"/>
              <a:pPr/>
              <a:t>‹N›</a:t>
            </a:fld>
            <a:endParaRPr lang="it-IT" altLang="it-IT"/>
          </a:p>
        </p:txBody>
      </p:sp>
    </p:spTree>
    <p:extLst>
      <p:ext uri="{BB962C8B-B14F-4D97-AF65-F5344CB8AC3E}">
        <p14:creationId xmlns:p14="http://schemas.microsoft.com/office/powerpoint/2010/main" val="4216235630"/>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C8EEC354-4507-42A1-8571-0FF11D2002DC}" type="slidenum">
              <a:rPr lang="it-IT" altLang="it-IT"/>
              <a:pPr/>
              <a:t>‹N›</a:t>
            </a:fld>
            <a:endParaRPr lang="it-IT" altLang="it-IT"/>
          </a:p>
        </p:txBody>
      </p:sp>
    </p:spTree>
    <p:extLst>
      <p:ext uri="{BB962C8B-B14F-4D97-AF65-F5344CB8AC3E}">
        <p14:creationId xmlns:p14="http://schemas.microsoft.com/office/powerpoint/2010/main" val="3762131448"/>
      </p:ext>
    </p:extLst>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B3F68820-89A6-4EDA-A699-D064672096FB}" type="slidenum">
              <a:rPr lang="it-IT" altLang="it-IT"/>
              <a:pPr/>
              <a:t>‹N›</a:t>
            </a:fld>
            <a:endParaRPr lang="it-IT" altLang="it-IT"/>
          </a:p>
        </p:txBody>
      </p:sp>
    </p:spTree>
    <p:extLst>
      <p:ext uri="{BB962C8B-B14F-4D97-AF65-F5344CB8AC3E}">
        <p14:creationId xmlns:p14="http://schemas.microsoft.com/office/powerpoint/2010/main" val="4243164040"/>
      </p:ext>
    </p:extLst>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7242162E-69E0-4634-9A28-3C5F35EF2B1A}" type="slidenum">
              <a:rPr lang="it-IT" altLang="it-IT"/>
              <a:pPr/>
              <a:t>‹N›</a:t>
            </a:fld>
            <a:endParaRPr lang="it-IT" altLang="it-IT"/>
          </a:p>
        </p:txBody>
      </p:sp>
    </p:spTree>
    <p:extLst>
      <p:ext uri="{BB962C8B-B14F-4D97-AF65-F5344CB8AC3E}">
        <p14:creationId xmlns:p14="http://schemas.microsoft.com/office/powerpoint/2010/main" val="3689758736"/>
      </p:ext>
    </p:extLst>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FD552DE5-C962-4650-9CC5-13FC7C5AA89F}" type="slidenum">
              <a:rPr lang="it-IT" altLang="it-IT"/>
              <a:pPr/>
              <a:t>‹N›</a:t>
            </a:fld>
            <a:endParaRPr lang="it-IT" altLang="it-IT"/>
          </a:p>
        </p:txBody>
      </p:sp>
    </p:spTree>
    <p:extLst>
      <p:ext uri="{BB962C8B-B14F-4D97-AF65-F5344CB8AC3E}">
        <p14:creationId xmlns:p14="http://schemas.microsoft.com/office/powerpoint/2010/main" val="179419818"/>
      </p:ext>
    </p:extLst>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91F0F01A-F2F9-4D27-A46E-BF13648970DA}" type="slidenum">
              <a:rPr lang="it-IT" altLang="it-IT"/>
              <a:pPr/>
              <a:t>‹N›</a:t>
            </a:fld>
            <a:endParaRPr lang="it-IT" altLang="it-IT"/>
          </a:p>
        </p:txBody>
      </p:sp>
    </p:spTree>
    <p:extLst>
      <p:ext uri="{BB962C8B-B14F-4D97-AF65-F5344CB8AC3E}">
        <p14:creationId xmlns:p14="http://schemas.microsoft.com/office/powerpoint/2010/main" val="557921167"/>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ED4DDDFF-4578-4610-8A82-67DC4D556C00}" type="slidenum">
              <a:rPr lang="it-IT" altLang="it-IT"/>
              <a:pPr/>
              <a:t>‹N›</a:t>
            </a:fld>
            <a:endParaRPr lang="it-IT" altLang="it-IT"/>
          </a:p>
        </p:txBody>
      </p:sp>
    </p:spTree>
    <p:extLst>
      <p:ext uri="{BB962C8B-B14F-4D97-AF65-F5344CB8AC3E}">
        <p14:creationId xmlns:p14="http://schemas.microsoft.com/office/powerpoint/2010/main" val="1294271031"/>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E6043AC5-ABD8-4E99-BDFE-AB0F19DF8A91}" type="slidenum">
              <a:rPr lang="it-IT" altLang="it-IT"/>
              <a:pPr/>
              <a:t>‹N›</a:t>
            </a:fld>
            <a:endParaRPr lang="it-IT" altLang="it-IT"/>
          </a:p>
        </p:txBody>
      </p:sp>
    </p:spTree>
    <p:extLst>
      <p:ext uri="{BB962C8B-B14F-4D97-AF65-F5344CB8AC3E}">
        <p14:creationId xmlns:p14="http://schemas.microsoft.com/office/powerpoint/2010/main" val="1214379919"/>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a:lvl1pPr>
          </a:lstStyle>
          <a:p>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a:lvl1pPr>
          </a:lstStyle>
          <a:p>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a:lvl1pPr>
          </a:lstStyle>
          <a:p>
            <a:fld id="{8D0E90DE-58B5-4868-8026-AA1889D0876C}"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cu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7000"/>
            <a:lum/>
          </a:blip>
          <a:srcRect/>
          <a:stretch>
            <a:fillRect l="-2000" t="-40000" r="-2000" b="-40000"/>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395536" y="1844675"/>
            <a:ext cx="8352927" cy="4105275"/>
          </a:xfrm>
        </p:spPr>
        <p:txBody>
          <a:bodyPr/>
          <a:lstStyle/>
          <a:p>
            <a:pPr algn="l">
              <a:lnSpc>
                <a:spcPct val="80000"/>
              </a:lnSpc>
            </a:pPr>
            <a:endParaRPr lang="it-IT" altLang="it-IT" sz="1000" b="1" dirty="0"/>
          </a:p>
          <a:p>
            <a:pPr algn="l">
              <a:lnSpc>
                <a:spcPct val="80000"/>
              </a:lnSpc>
            </a:pPr>
            <a:r>
              <a:rPr lang="it-IT" altLang="it-IT" sz="2000" b="1" dirty="0" smtClean="0"/>
              <a:t>RIPROGRAMMAZIONE DI OPERA PUBBLICA INFRASTRUTTURALE</a:t>
            </a:r>
          </a:p>
          <a:p>
            <a:pPr algn="l">
              <a:lnSpc>
                <a:spcPct val="80000"/>
              </a:lnSpc>
            </a:pPr>
            <a:r>
              <a:rPr lang="it-IT" altLang="it-IT" sz="2000" b="1" dirty="0" smtClean="0"/>
              <a:t>VARIANTE NORD DELLE STRADE PROVINCIALI 42; 4; 5.</a:t>
            </a:r>
          </a:p>
          <a:p>
            <a:pPr algn="l">
              <a:lnSpc>
                <a:spcPct val="80000"/>
              </a:lnSpc>
            </a:pPr>
            <a:endParaRPr lang="it-IT" altLang="it-IT" sz="2000" b="1" dirty="0" smtClean="0"/>
          </a:p>
          <a:p>
            <a:pPr algn="l">
              <a:lnSpc>
                <a:spcPct val="80000"/>
              </a:lnSpc>
            </a:pPr>
            <a:r>
              <a:rPr lang="it-IT" altLang="it-IT" sz="2000" b="1" dirty="0" smtClean="0">
                <a:solidFill>
                  <a:srgbClr val="C00000"/>
                </a:solidFill>
              </a:rPr>
              <a:t>04-ANALISI AMBIENTALI - VAS</a:t>
            </a:r>
            <a:endParaRPr lang="it-IT" altLang="it-IT" sz="2000" b="1" dirty="0">
              <a:solidFill>
                <a:srgbClr val="C00000"/>
              </a:solidFill>
            </a:endParaRPr>
          </a:p>
          <a:p>
            <a:pPr algn="l">
              <a:lnSpc>
                <a:spcPct val="80000"/>
              </a:lnSpc>
            </a:pPr>
            <a:endParaRPr lang="it-IT" altLang="it-IT" sz="1500" b="1" dirty="0"/>
          </a:p>
          <a:p>
            <a:pPr algn="l">
              <a:lnSpc>
                <a:spcPct val="80000"/>
              </a:lnSpc>
            </a:pPr>
            <a:endParaRPr lang="it-IT" altLang="it-IT" sz="1400" dirty="0"/>
          </a:p>
          <a:p>
            <a:pPr algn="l">
              <a:lnSpc>
                <a:spcPct val="80000"/>
              </a:lnSpc>
            </a:pPr>
            <a:endParaRPr lang="it-IT" altLang="it-IT" sz="1000" dirty="0"/>
          </a:p>
          <a:p>
            <a:pPr algn="l">
              <a:lnSpc>
                <a:spcPct val="80000"/>
              </a:lnSpc>
            </a:pPr>
            <a:endParaRPr lang="it-IT" altLang="it-IT" sz="1000" dirty="0"/>
          </a:p>
          <a:p>
            <a:pPr algn="l">
              <a:lnSpc>
                <a:spcPct val="80000"/>
              </a:lnSpc>
            </a:pPr>
            <a:r>
              <a:rPr lang="it-IT" altLang="it-IT" sz="1400" b="1" dirty="0"/>
              <a:t>Relazione dell’arch. Aldo Caiti</a:t>
            </a:r>
          </a:p>
          <a:p>
            <a:pPr algn="l">
              <a:lnSpc>
                <a:spcPct val="80000"/>
              </a:lnSpc>
            </a:pPr>
            <a:endParaRPr lang="it-IT" altLang="it-IT" sz="14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endParaRPr lang="it-IT" altLang="it-IT" sz="700" dirty="0"/>
          </a:p>
          <a:p>
            <a:pPr algn="l">
              <a:lnSpc>
                <a:spcPct val="80000"/>
              </a:lnSpc>
            </a:pPr>
            <a:r>
              <a:rPr lang="it-IT" altLang="it-IT" sz="900" dirty="0" smtClean="0"/>
              <a:t>Reggio Emilia, </a:t>
            </a:r>
            <a:r>
              <a:rPr lang="it-IT" altLang="it-IT" sz="900" dirty="0" smtClean="0"/>
              <a:t>22-giugno-2023</a:t>
            </a:r>
            <a:endParaRPr lang="it-IT" altLang="it-IT" sz="900" dirty="0"/>
          </a:p>
        </p:txBody>
      </p:sp>
      <p:pic>
        <p:nvPicPr>
          <p:cNvPr id="2054" name="Picture 6" descr="testa logo_2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31" y="476672"/>
            <a:ext cx="4051300" cy="728662"/>
          </a:xfrm>
          <a:prstGeom prst="rect">
            <a:avLst/>
          </a:prstGeom>
          <a:solidFill>
            <a:schemeClr val="bg2"/>
          </a:solidFill>
          <a:effectLst/>
        </p:spPr>
      </p:pic>
    </p:spTree>
    <p:extLst>
      <p:ext uri="{BB962C8B-B14F-4D97-AF65-F5344CB8AC3E}">
        <p14:creationId xmlns:p14="http://schemas.microsoft.com/office/powerpoint/2010/main" val="3584816360"/>
      </p:ext>
    </p:extLst>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10</a:t>
            </a:fld>
            <a:endParaRPr lang="it-IT" altLang="it-IT" dirty="0"/>
          </a:p>
        </p:txBody>
      </p:sp>
      <p:sp>
        <p:nvSpPr>
          <p:cNvPr id="6" name="Rettangolo 5"/>
          <p:cNvSpPr/>
          <p:nvPr/>
        </p:nvSpPr>
        <p:spPr>
          <a:xfrm>
            <a:off x="755650" y="548680"/>
            <a:ext cx="8147819" cy="1652760"/>
          </a:xfrm>
          <a:prstGeom prst="rect">
            <a:avLst/>
          </a:prstGeom>
        </p:spPr>
        <p:txBody>
          <a:bodyPr wrap="square">
            <a:spAutoFit/>
          </a:bodyPr>
          <a:lstStyle/>
          <a:p>
            <a:pPr marL="171450" indent="-171450">
              <a:buFont typeface="Arial" panose="020B0604020202020204" pitchFamily="34" charset="0"/>
              <a:buChar char="•"/>
            </a:pPr>
            <a:r>
              <a:rPr lang="it-IT" sz="1200" dirty="0" smtClean="0"/>
              <a:t>Ai fini acustici sono state condotte simulazioni di impatto acustico partendo dai dati di traffico sopra esposti per verificare il rispetto dei limiti acustici sia del DPR 142/04, sia del Piano di Classificazione Acustica Comunale.</a:t>
            </a:r>
          </a:p>
          <a:p>
            <a:pPr marL="171450" indent="-171450">
              <a:buFont typeface="Arial" panose="020B0604020202020204" pitchFamily="34" charset="0"/>
              <a:buChar char="•"/>
            </a:pPr>
            <a:r>
              <a:rPr lang="it-IT" sz="1200" dirty="0" smtClean="0"/>
              <a:t>Il DPR 142/04 impone limiti di 65 </a:t>
            </a:r>
            <a:r>
              <a:rPr lang="it-IT" sz="1200" dirty="0" err="1" smtClean="0"/>
              <a:t>dBA</a:t>
            </a:r>
            <a:r>
              <a:rPr lang="it-IT" sz="1200" dirty="0" smtClean="0"/>
              <a:t> e 55 </a:t>
            </a:r>
            <a:r>
              <a:rPr lang="it-IT" sz="1200" dirty="0" err="1" smtClean="0"/>
              <a:t>dBA</a:t>
            </a:r>
            <a:r>
              <a:rPr lang="it-IT" sz="1200" dirty="0" smtClean="0"/>
              <a:t> nei periodi diurno e notturno, nei primi 250m ai lati dell’infrastruttura viaria di tipo C1.</a:t>
            </a:r>
          </a:p>
          <a:p>
            <a:pPr marL="171450" indent="-171450">
              <a:buFont typeface="Arial" panose="020B0604020202020204" pitchFamily="34" charset="0"/>
              <a:buChar char="•"/>
            </a:pPr>
            <a:r>
              <a:rPr lang="it-IT" sz="1200" dirty="0" smtClean="0"/>
              <a:t>La classificazione acustica comunale, per le aree prospicienti la viabilità di attraversamento, assegna gli stessi limiti nei primi 50m, mentre in corrispondenza dei nuovi ambiti in fregio alla viabilità impone i limiti della classe III ovvero 60 </a:t>
            </a:r>
            <a:r>
              <a:rPr lang="it-IT" sz="1200" dirty="0" err="1" smtClean="0"/>
              <a:t>dBA</a:t>
            </a:r>
            <a:r>
              <a:rPr lang="it-IT" sz="1200" dirty="0" smtClean="0"/>
              <a:t> nel periodo diurno e 50 </a:t>
            </a:r>
            <a:r>
              <a:rPr lang="it-IT" sz="1200" dirty="0" err="1" smtClean="0"/>
              <a:t>dBA</a:t>
            </a:r>
            <a:r>
              <a:rPr lang="it-IT" sz="1200" dirty="0" smtClean="0"/>
              <a:t> nel periodo notturno.</a:t>
            </a: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420893"/>
            <a:ext cx="5811061" cy="2448267"/>
          </a:xfrm>
          <a:prstGeom prst="rect">
            <a:avLst/>
          </a:prstGeom>
        </p:spPr>
      </p:pic>
    </p:spTree>
    <p:extLst>
      <p:ext uri="{BB962C8B-B14F-4D97-AF65-F5344CB8AC3E}">
        <p14:creationId xmlns:p14="http://schemas.microsoft.com/office/powerpoint/2010/main" val="4217416041"/>
      </p:ext>
    </p:extLst>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11</a:t>
            </a:fld>
            <a:endParaRPr lang="it-IT" altLang="it-IT" dirty="0"/>
          </a:p>
        </p:txBody>
      </p:sp>
      <p:sp>
        <p:nvSpPr>
          <p:cNvPr id="6" name="Rettangolo 5"/>
          <p:cNvSpPr/>
          <p:nvPr/>
        </p:nvSpPr>
        <p:spPr>
          <a:xfrm>
            <a:off x="755650" y="548680"/>
            <a:ext cx="8147819" cy="711413"/>
          </a:xfrm>
          <a:prstGeom prst="rect">
            <a:avLst/>
          </a:prstGeom>
        </p:spPr>
        <p:txBody>
          <a:bodyPr wrap="square">
            <a:spAutoFit/>
          </a:bodyPr>
          <a:lstStyle/>
          <a:p>
            <a:pPr marL="171450" indent="-171450">
              <a:buFont typeface="Arial" panose="020B0604020202020204" pitchFamily="34" charset="0"/>
              <a:buChar char="•"/>
            </a:pPr>
            <a:r>
              <a:rPr lang="it-IT" sz="1200" dirty="0" smtClean="0"/>
              <a:t>La determinazione delle curve di </a:t>
            </a:r>
            <a:r>
              <a:rPr lang="it-IT" sz="1200" dirty="0" err="1" smtClean="0"/>
              <a:t>isolivello</a:t>
            </a:r>
            <a:r>
              <a:rPr lang="it-IT" sz="1200" dirty="0" smtClean="0"/>
              <a:t> e dei livelli sonori in facciata ai ricettori abitativi è stata ottenuta utilizzando il software di simulazione CADNA 2018, che restituisce una rappresentazione grafica del fenomeno acustico con curve di </a:t>
            </a:r>
            <a:r>
              <a:rPr lang="it-IT" sz="1200" dirty="0" err="1" smtClean="0"/>
              <a:t>isolivello</a:t>
            </a:r>
            <a:r>
              <a:rPr lang="it-IT" sz="1200" dirty="0" smtClean="0"/>
              <a:t> a colori.</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4" y="1484784"/>
            <a:ext cx="8244408" cy="4569758"/>
          </a:xfrm>
          <a:prstGeom prst="rect">
            <a:avLst/>
          </a:prstGeom>
        </p:spPr>
      </p:pic>
    </p:spTree>
    <p:extLst>
      <p:ext uri="{BB962C8B-B14F-4D97-AF65-F5344CB8AC3E}">
        <p14:creationId xmlns:p14="http://schemas.microsoft.com/office/powerpoint/2010/main" val="1397951446"/>
      </p:ext>
    </p:extLst>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12</a:t>
            </a:fld>
            <a:endParaRPr lang="it-IT" altLang="it-IT" dirty="0"/>
          </a:p>
        </p:txBody>
      </p:sp>
      <p:sp>
        <p:nvSpPr>
          <p:cNvPr id="6" name="Rettangolo 5"/>
          <p:cNvSpPr/>
          <p:nvPr/>
        </p:nvSpPr>
        <p:spPr>
          <a:xfrm>
            <a:off x="755650" y="548680"/>
            <a:ext cx="8147819" cy="729430"/>
          </a:xfrm>
          <a:prstGeom prst="rect">
            <a:avLst/>
          </a:prstGeom>
        </p:spPr>
        <p:txBody>
          <a:bodyPr wrap="square">
            <a:spAutoFit/>
          </a:bodyPr>
          <a:lstStyle/>
          <a:p>
            <a:pPr marL="171450" indent="-171450">
              <a:buFont typeface="Arial" panose="020B0604020202020204" pitchFamily="34" charset="0"/>
              <a:buChar char="•"/>
            </a:pPr>
            <a:r>
              <a:rPr lang="it-IT" sz="1200" dirty="0" smtClean="0"/>
              <a:t>Presso i ricettori considerati nello stato di progetto si manifestano superamenti dei limiti notturni per questo motivo si prevede la realizzazione di barriere antirumore di 2 m di altezza, ai lati della carreggiata, e asfalto drenante fonoassorbente.</a:t>
            </a: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67" y="1321395"/>
            <a:ext cx="8100392" cy="4483869"/>
          </a:xfrm>
          <a:prstGeom prst="rect">
            <a:avLst/>
          </a:prstGeom>
        </p:spPr>
      </p:pic>
    </p:spTree>
    <p:extLst>
      <p:ext uri="{BB962C8B-B14F-4D97-AF65-F5344CB8AC3E}">
        <p14:creationId xmlns:p14="http://schemas.microsoft.com/office/powerpoint/2010/main" val="3861058478"/>
      </p:ext>
    </p:extLst>
  </p:cSld>
  <p:clrMapOvr>
    <a:masterClrMapping/>
  </p:clrMapOvr>
  <p:transition spd="med">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13</a:t>
            </a:fld>
            <a:endParaRPr lang="it-IT" altLang="it-IT" dirty="0"/>
          </a:p>
        </p:txBody>
      </p:sp>
      <p:sp>
        <p:nvSpPr>
          <p:cNvPr id="6" name="Rettangolo 5"/>
          <p:cNvSpPr/>
          <p:nvPr/>
        </p:nvSpPr>
        <p:spPr>
          <a:xfrm>
            <a:off x="755650" y="548680"/>
            <a:ext cx="8147819" cy="499047"/>
          </a:xfrm>
          <a:prstGeom prst="rect">
            <a:avLst/>
          </a:prstGeom>
        </p:spPr>
        <p:txBody>
          <a:bodyPr wrap="square">
            <a:spAutoFit/>
          </a:bodyPr>
          <a:lstStyle/>
          <a:p>
            <a:pPr marL="171450" indent="-171450">
              <a:buFont typeface="Arial" panose="020B0604020202020204" pitchFamily="34" charset="0"/>
              <a:buChar char="•"/>
            </a:pPr>
            <a:r>
              <a:rPr lang="it-IT" sz="1200" dirty="0" smtClean="0"/>
              <a:t>Con tali interventi si ottiene il rispetto dei limiti, di seguito si riportano le mappe di </a:t>
            </a:r>
            <a:r>
              <a:rPr lang="it-IT" sz="1200" dirty="0" err="1" smtClean="0"/>
              <a:t>isolivello</a:t>
            </a:r>
            <a:r>
              <a:rPr lang="it-IT" sz="1200" dirty="0" smtClean="0"/>
              <a:t> acustico simulate, sia per il periodo diurno che notturno.</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06854"/>
            <a:ext cx="7846901" cy="5003223"/>
          </a:xfrm>
          <a:prstGeom prst="rect">
            <a:avLst/>
          </a:prstGeom>
        </p:spPr>
      </p:pic>
    </p:spTree>
    <p:extLst>
      <p:ext uri="{BB962C8B-B14F-4D97-AF65-F5344CB8AC3E}">
        <p14:creationId xmlns:p14="http://schemas.microsoft.com/office/powerpoint/2010/main" val="2762052184"/>
      </p:ext>
    </p:extLst>
  </p:cSld>
  <p:clrMapOvr>
    <a:masterClrMapping/>
  </p:clrMapOvr>
  <p:transition spd="med">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14</a:t>
            </a:fld>
            <a:endParaRPr lang="it-IT" altLang="it-IT" dirty="0"/>
          </a:p>
        </p:txBody>
      </p:sp>
      <p:sp>
        <p:nvSpPr>
          <p:cNvPr id="6" name="Rettangolo 5"/>
          <p:cNvSpPr/>
          <p:nvPr/>
        </p:nvSpPr>
        <p:spPr>
          <a:xfrm>
            <a:off x="467545" y="5746178"/>
            <a:ext cx="8147819" cy="286682"/>
          </a:xfrm>
          <a:prstGeom prst="rect">
            <a:avLst/>
          </a:prstGeom>
        </p:spPr>
        <p:txBody>
          <a:bodyPr wrap="square">
            <a:spAutoFit/>
          </a:bodyPr>
          <a:lstStyle/>
          <a:p>
            <a:pPr marL="171450" indent="-171450">
              <a:buFont typeface="Arial" panose="020B0604020202020204" pitchFamily="34" charset="0"/>
              <a:buChar char="•"/>
            </a:pPr>
            <a:r>
              <a:rPr lang="it-IT" sz="1200" dirty="0" smtClean="0"/>
              <a:t>Nello stato di progetto simulato al 2034 si ha un incremento dei livelli acustici ma sempre nel rispetto dei limiti.</a:t>
            </a: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692696"/>
            <a:ext cx="7848872" cy="4749107"/>
          </a:xfrm>
          <a:prstGeom prst="rect">
            <a:avLst/>
          </a:prstGeom>
        </p:spPr>
      </p:pic>
    </p:spTree>
    <p:extLst>
      <p:ext uri="{BB962C8B-B14F-4D97-AF65-F5344CB8AC3E}">
        <p14:creationId xmlns:p14="http://schemas.microsoft.com/office/powerpoint/2010/main" val="1136691672"/>
      </p:ext>
    </p:extLst>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55576" y="908422"/>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 - Screening</a:t>
            </a:r>
            <a:endParaRPr lang="it-IT" altLang="it-IT" sz="1600" b="1" dirty="0">
              <a:solidFill>
                <a:srgbClr val="C00000"/>
              </a:solidFill>
            </a:endParaRPr>
          </a:p>
        </p:txBody>
      </p:sp>
      <p:sp>
        <p:nvSpPr>
          <p:cNvPr id="6" name="Rettangolo 5"/>
          <p:cNvSpPr/>
          <p:nvPr/>
        </p:nvSpPr>
        <p:spPr>
          <a:xfrm>
            <a:off x="755650" y="1340534"/>
            <a:ext cx="8147819" cy="2963888"/>
          </a:xfrm>
          <a:prstGeom prst="rect">
            <a:avLst/>
          </a:prstGeom>
        </p:spPr>
        <p:txBody>
          <a:bodyPr wrap="square">
            <a:spAutoFit/>
          </a:bodyPr>
          <a:lstStyle/>
          <a:p>
            <a:pPr marL="171450" indent="-171450">
              <a:buFont typeface="Arial" panose="020B0604020202020204" pitchFamily="34" charset="0"/>
              <a:buChar char="•"/>
            </a:pPr>
            <a:r>
              <a:rPr lang="it-IT" sz="1200" dirty="0" smtClean="0"/>
              <a:t>Il progetto preliminare complessivo del 2003 è stato sottoposto alla prescritta procedura di verifica screening, che si è conclusa con l’esclusione dalla ulteriore procedura di Valutazione di Impatto Ambientale (V.I.A.).</a:t>
            </a:r>
            <a:endParaRPr lang="it-IT" sz="1200" dirty="0"/>
          </a:p>
          <a:p>
            <a:pPr marL="171450" indent="-171450">
              <a:buFont typeface="Arial" panose="020B0604020202020204" pitchFamily="34" charset="0"/>
              <a:buChar char="•"/>
            </a:pPr>
            <a:r>
              <a:rPr lang="it-IT" sz="1200" dirty="0" smtClean="0"/>
              <a:t>Per tutto il secondo stralcio (suddiviso in due lotti realizzativi) il servizio di Valutazione Impatto e promozione sostenibilità Ambientale della RER ha confermato la non necessità di attivare una ulteriore procedura di verifica a seguito del recepimento del parere degli altri enti interessati al progetto, con nota </a:t>
            </a:r>
            <a:r>
              <a:rPr lang="it-IT" sz="1200" dirty="0" err="1" smtClean="0"/>
              <a:t>prot</a:t>
            </a:r>
            <a:r>
              <a:rPr lang="it-IT" sz="1200" dirty="0" smtClean="0"/>
              <a:t>. RER PG/2016/288634 del 21/04/2016, acquisito in atti del Comune al </a:t>
            </a:r>
            <a:r>
              <a:rPr lang="it-IT" sz="1200" dirty="0" err="1" smtClean="0"/>
              <a:t>prot</a:t>
            </a:r>
            <a:r>
              <a:rPr lang="it-IT" sz="1200" dirty="0" smtClean="0"/>
              <a:t>. 8677 del 21/4/2016. </a:t>
            </a:r>
          </a:p>
          <a:p>
            <a:pPr>
              <a:buNone/>
            </a:pPr>
            <a:endParaRPr lang="it-IT" sz="1200" dirty="0"/>
          </a:p>
          <a:p>
            <a:pPr marL="171450" indent="-171450">
              <a:buFont typeface="Arial" panose="020B0604020202020204" pitchFamily="34" charset="0"/>
              <a:buChar char="•"/>
            </a:pPr>
            <a:r>
              <a:rPr lang="it-IT" sz="1200" dirty="0" smtClean="0"/>
              <a:t>Per quanto sopra, non essendo intervenute modifiche sostanziali al progetto e al  contesto e considerato che gli stralci attuati hanno recepito le prescrizioni riportate nella DGR n.2688/2004, la dirigente dell’Area Valutazione Impatto Ambientale e Autorizzazioni della Regione Emilia Romagna ritiene che la </a:t>
            </a:r>
            <a:r>
              <a:rPr lang="it-IT" sz="1200" dirty="0" err="1" smtClean="0"/>
              <a:t>ri</a:t>
            </a:r>
            <a:r>
              <a:rPr lang="it-IT" sz="1200" dirty="0" smtClean="0"/>
              <a:t>-approvazione del Progetto Definitivo, relativo al solo 2° stralcio, 2° ed ultimo lotto della Tangenziale del Comune di Novellara, </a:t>
            </a:r>
            <a:r>
              <a:rPr lang="it-IT" sz="1200" b="1" dirty="0" smtClean="0">
                <a:solidFill>
                  <a:srgbClr val="C00000"/>
                </a:solidFill>
              </a:rPr>
              <a:t>non necessiti di essere sottoposta ad ulteriore verifica di assoggettabilità a VIA (screening), </a:t>
            </a:r>
            <a:r>
              <a:rPr lang="it-IT" sz="1200" dirty="0" smtClean="0"/>
              <a:t>con la necessità del rispetto delle prescrizioni contenute nella Delibera di Giunta Regionale n. 2688 del 20/12/ 2004. (</a:t>
            </a:r>
            <a:r>
              <a:rPr lang="it-IT" sz="1200" dirty="0" err="1" smtClean="0"/>
              <a:t>prot</a:t>
            </a:r>
            <a:r>
              <a:rPr lang="it-IT" sz="1200" dirty="0" smtClean="0"/>
              <a:t>. 15525-10/08/2022).</a:t>
            </a:r>
            <a:endParaRPr lang="it-IT" sz="1200" dirty="0"/>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2</a:t>
            </a:fld>
            <a:endParaRPr lang="it-IT" altLang="it-IT"/>
          </a:p>
        </p:txBody>
      </p:sp>
    </p:spTree>
    <p:extLst>
      <p:ext uri="{BB962C8B-B14F-4D97-AF65-F5344CB8AC3E}">
        <p14:creationId xmlns:p14="http://schemas.microsoft.com/office/powerpoint/2010/main" val="397463092"/>
      </p:ext>
    </p:extLst>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55576" y="908422"/>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3</a:t>
            </a:fld>
            <a:endParaRPr lang="it-IT" altLang="it-IT"/>
          </a:p>
        </p:txBody>
      </p:sp>
      <p:sp>
        <p:nvSpPr>
          <p:cNvPr id="7" name="Rettangolo 6"/>
          <p:cNvSpPr/>
          <p:nvPr/>
        </p:nvSpPr>
        <p:spPr>
          <a:xfrm>
            <a:off x="467544" y="1340768"/>
            <a:ext cx="8147819" cy="2077492"/>
          </a:xfrm>
          <a:prstGeom prst="rect">
            <a:avLst/>
          </a:prstGeom>
        </p:spPr>
        <p:txBody>
          <a:bodyPr wrap="square">
            <a:spAutoFit/>
          </a:bodyPr>
          <a:lstStyle/>
          <a:p>
            <a:pPr marL="171450" indent="-171450">
              <a:buFont typeface="Arial" panose="020B0604020202020204" pitchFamily="34" charset="0"/>
              <a:buChar char="•"/>
            </a:pPr>
            <a:r>
              <a:rPr lang="it-IT" sz="1200" dirty="0" smtClean="0"/>
              <a:t>Trattandosi di riprogrammazione di strumenti urbanistici vigenti, la VAS per il principio di non duplicazione, fa riferimento agli elaborati tecnici ed alle tavole grafiche tematiche esistenti, che riassumono le molteplici analisi conoscitive e valutative già condotte per la loro stesura.</a:t>
            </a:r>
          </a:p>
          <a:p>
            <a:pPr marL="171450" indent="-171450">
              <a:buFont typeface="Arial" panose="020B0604020202020204" pitchFamily="34" charset="0"/>
              <a:buChar char="•"/>
            </a:pPr>
            <a:r>
              <a:rPr lang="it-IT" sz="1200" dirty="0" smtClean="0"/>
              <a:t>Allo stato attuale la tangenziale nord risulta completata ed in esercizio per i tratti 1 e 3 mentre è stato completato nel luglio 2022 il primo lotto del II stralcio. Per il completamento dell’intera opera dovrà essere realizzato il secondo lotto di collegamento tra il primo lotto di recente realizzazione e la rotatoria che collega la SP 30 con la SP 5 nel centro abitato di Novellara.</a:t>
            </a:r>
          </a:p>
          <a:p>
            <a:pPr marL="171450" indent="-171450">
              <a:buFont typeface="Arial" panose="020B0604020202020204" pitchFamily="34" charset="0"/>
              <a:buChar char="•"/>
            </a:pPr>
            <a:r>
              <a:rPr lang="it-IT" sz="1200" dirty="0" smtClean="0"/>
              <a:t>Per questo motivo si sono condotte recenti analisi in aggiornamento a quelle precedentemente condotte per la valutazione del progetto nel suo complesso risalenti al 2005</a:t>
            </a:r>
            <a:r>
              <a:rPr lang="it-IT" sz="1200" dirty="0"/>
              <a:t>.</a:t>
            </a:r>
          </a:p>
        </p:txBody>
      </p:sp>
    </p:spTree>
    <p:extLst>
      <p:ext uri="{BB962C8B-B14F-4D97-AF65-F5344CB8AC3E}">
        <p14:creationId xmlns:p14="http://schemas.microsoft.com/office/powerpoint/2010/main" val="14077426"/>
      </p:ext>
    </p:extLst>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55576" y="908422"/>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6" name="Rettangolo 5"/>
          <p:cNvSpPr/>
          <p:nvPr/>
        </p:nvSpPr>
        <p:spPr>
          <a:xfrm>
            <a:off x="755650" y="1340534"/>
            <a:ext cx="8147819" cy="729430"/>
          </a:xfrm>
          <a:prstGeom prst="rect">
            <a:avLst/>
          </a:prstGeom>
        </p:spPr>
        <p:txBody>
          <a:bodyPr wrap="square">
            <a:spAutoFit/>
          </a:bodyPr>
          <a:lstStyle/>
          <a:p>
            <a:pPr marL="171450" indent="-171450">
              <a:buFont typeface="Arial" panose="020B0604020202020204" pitchFamily="34" charset="0"/>
              <a:buChar char="•"/>
            </a:pPr>
            <a:r>
              <a:rPr lang="it-IT" sz="1200" dirty="0" smtClean="0"/>
              <a:t>A valle delle analisi di contesto e della sovrapposizione del progetto con specifici elementi appartenenti ai diversi Sistemi di Sensibilità si è redatto il quadro sintetico delle criticità potenziali e le relative condizioni di sostenibilità dell’azione e si sono descritti gli interventi di mitigazione necessari riportati nelle tabelle.</a:t>
            </a:r>
            <a:endParaRPr lang="it-IT" sz="1200" dirty="0"/>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4</a:t>
            </a:fld>
            <a:endParaRPr lang="it-IT" altLang="it-IT"/>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04864"/>
            <a:ext cx="6264695" cy="2663730"/>
          </a:xfrm>
          <a:prstGeom prst="rect">
            <a:avLst/>
          </a:prstGeom>
        </p:spPr>
      </p:pic>
    </p:spTree>
    <p:extLst>
      <p:ext uri="{BB962C8B-B14F-4D97-AF65-F5344CB8AC3E}">
        <p14:creationId xmlns:p14="http://schemas.microsoft.com/office/powerpoint/2010/main" val="334142820"/>
      </p:ext>
    </p:extLst>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5</a:t>
            </a:fld>
            <a:endParaRPr lang="it-IT" altLang="it-IT"/>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88038"/>
            <a:ext cx="4896544" cy="5944575"/>
          </a:xfrm>
          <a:prstGeom prst="rect">
            <a:avLst/>
          </a:prstGeom>
        </p:spPr>
      </p:pic>
    </p:spTree>
    <p:extLst>
      <p:ext uri="{BB962C8B-B14F-4D97-AF65-F5344CB8AC3E}">
        <p14:creationId xmlns:p14="http://schemas.microsoft.com/office/powerpoint/2010/main" val="275049124"/>
      </p:ext>
    </p:extLst>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6</a:t>
            </a:fld>
            <a:endParaRPr lang="it-IT" altLang="it-IT"/>
          </a:p>
        </p:txBody>
      </p:sp>
      <p:sp>
        <p:nvSpPr>
          <p:cNvPr id="6" name="Rettangolo 5"/>
          <p:cNvSpPr/>
          <p:nvPr/>
        </p:nvSpPr>
        <p:spPr>
          <a:xfrm>
            <a:off x="755650" y="548680"/>
            <a:ext cx="8147819" cy="499047"/>
          </a:xfrm>
          <a:prstGeom prst="rect">
            <a:avLst/>
          </a:prstGeom>
        </p:spPr>
        <p:txBody>
          <a:bodyPr wrap="square">
            <a:spAutoFit/>
          </a:bodyPr>
          <a:lstStyle/>
          <a:p>
            <a:pPr marL="171450" indent="-171450">
              <a:buFont typeface="Arial" panose="020B0604020202020204" pitchFamily="34" charset="0"/>
              <a:buChar char="•"/>
            </a:pPr>
            <a:r>
              <a:rPr lang="it-IT" sz="1200" dirty="0" smtClean="0"/>
              <a:t>I mezzi attualmente transitanti nel centro di Novellara sono stati stimati considerando la media dei veicoli conteggiati nei due rami sia per il Percorso 1 (Carpi-Guastalla) sia per il Percorso 2 (Reggio Emilia-Reggiolo).</a:t>
            </a:r>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576" y="1113425"/>
            <a:ext cx="4608512" cy="850898"/>
          </a:xfrm>
          <a:prstGeom prst="rect">
            <a:avLst/>
          </a:prstGeom>
        </p:spPr>
      </p:pic>
      <p:sp>
        <p:nvSpPr>
          <p:cNvPr id="9" name="Rettangolo 8"/>
          <p:cNvSpPr/>
          <p:nvPr/>
        </p:nvSpPr>
        <p:spPr>
          <a:xfrm>
            <a:off x="755649" y="2030021"/>
            <a:ext cx="8147819" cy="923779"/>
          </a:xfrm>
          <a:prstGeom prst="rect">
            <a:avLst/>
          </a:prstGeom>
        </p:spPr>
        <p:txBody>
          <a:bodyPr wrap="square">
            <a:spAutoFit/>
          </a:bodyPr>
          <a:lstStyle/>
          <a:p>
            <a:pPr marL="171450" indent="-171450">
              <a:buFont typeface="Arial" panose="020B0604020202020204" pitchFamily="34" charset="0"/>
              <a:buChar char="•"/>
            </a:pPr>
            <a:r>
              <a:rPr lang="it-IT" sz="1200" dirty="0" smtClean="0"/>
              <a:t>Si assume inoltre che in corrispondenza di interconnessione della nuova viabilità con quella preesistente, una percentuale pari all’80% dell’entità dei flussi veicolari complessivi sia attratta dalla nuova rete stradale e che il residuo 20% siano flussi di traffico a carattere locale che continueranno a gravare sul centro di Novellara e quindi sulla viabilità minore.</a:t>
            </a:r>
          </a:p>
        </p:txBody>
      </p:sp>
      <p:pic>
        <p:nvPicPr>
          <p:cNvPr id="8" name="Immagine 7"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788" y="2953800"/>
            <a:ext cx="4581502" cy="1395975"/>
          </a:xfrm>
          <a:prstGeom prst="rect">
            <a:avLst/>
          </a:prstGeom>
        </p:spPr>
      </p:pic>
      <p:sp>
        <p:nvSpPr>
          <p:cNvPr id="11" name="Rettangolo 10"/>
          <p:cNvSpPr/>
          <p:nvPr/>
        </p:nvSpPr>
        <p:spPr>
          <a:xfrm>
            <a:off x="755648" y="4449437"/>
            <a:ext cx="8147819" cy="729430"/>
          </a:xfrm>
          <a:prstGeom prst="rect">
            <a:avLst/>
          </a:prstGeom>
        </p:spPr>
        <p:txBody>
          <a:bodyPr wrap="square">
            <a:spAutoFit/>
          </a:bodyPr>
          <a:lstStyle/>
          <a:p>
            <a:pPr marL="171450" indent="-171450">
              <a:buFont typeface="Arial" panose="020B0604020202020204" pitchFamily="34" charset="0"/>
              <a:buChar char="•"/>
            </a:pPr>
            <a:r>
              <a:rPr lang="it-IT" sz="1200" dirty="0" smtClean="0"/>
              <a:t>È stato inoltre determinato il volume di traffico presumibile all’anno 2034, utilizzando la formula dell’interesse composto:    TOM2034 =TOM2020 (1 + R)p dove p è il periodo in anni dal 2020 al 2034 e R è il tasso di interesse dedotto dal PRIT 98 e assunto pari a 1,521%.    </a:t>
            </a:r>
          </a:p>
        </p:txBody>
      </p:sp>
      <p:pic>
        <p:nvPicPr>
          <p:cNvPr id="10" name="Immagine 9"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788" y="5199501"/>
            <a:ext cx="4581502" cy="1397851"/>
          </a:xfrm>
          <a:prstGeom prst="rect">
            <a:avLst/>
          </a:prstGeom>
        </p:spPr>
      </p:pic>
    </p:spTree>
    <p:extLst>
      <p:ext uri="{BB962C8B-B14F-4D97-AF65-F5344CB8AC3E}">
        <p14:creationId xmlns:p14="http://schemas.microsoft.com/office/powerpoint/2010/main" val="3429881346"/>
      </p:ext>
    </p:extLst>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7</a:t>
            </a:fld>
            <a:endParaRPr lang="it-IT" altLang="it-IT"/>
          </a:p>
        </p:txBody>
      </p:sp>
      <p:sp>
        <p:nvSpPr>
          <p:cNvPr id="6" name="Rettangolo 5"/>
          <p:cNvSpPr/>
          <p:nvPr/>
        </p:nvSpPr>
        <p:spPr>
          <a:xfrm>
            <a:off x="755650" y="548680"/>
            <a:ext cx="8147819" cy="978729"/>
          </a:xfrm>
          <a:prstGeom prst="rect">
            <a:avLst/>
          </a:prstGeom>
        </p:spPr>
        <p:txBody>
          <a:bodyPr wrap="square">
            <a:spAutoFit/>
          </a:bodyPr>
          <a:lstStyle/>
          <a:p>
            <a:pPr marL="171450" indent="-171450">
              <a:buFont typeface="Arial" panose="020B0604020202020204" pitchFamily="34" charset="0"/>
              <a:buChar char="•"/>
            </a:pPr>
            <a:r>
              <a:rPr lang="it-IT" sz="1200" dirty="0" smtClean="0"/>
              <a:t>Ai fini dell’analisi della viabilità è stato valutato il Livello di Servizio (</a:t>
            </a:r>
            <a:r>
              <a:rPr lang="it-IT" sz="1200" dirty="0" err="1" smtClean="0"/>
              <a:t>LdS</a:t>
            </a:r>
            <a:r>
              <a:rPr lang="it-IT" sz="1200" dirty="0" smtClean="0"/>
              <a:t>) delle infrastrutture viarie coinvolte ricorrendo ai metodi analitici contenuti nell’</a:t>
            </a:r>
            <a:r>
              <a:rPr lang="it-IT" sz="1200" dirty="0" err="1" smtClean="0"/>
              <a:t>Highway</a:t>
            </a:r>
            <a:r>
              <a:rPr lang="it-IT" sz="1200" dirty="0" smtClean="0"/>
              <a:t> </a:t>
            </a:r>
            <a:r>
              <a:rPr lang="it-IT" sz="1200" dirty="0" err="1" smtClean="0"/>
              <a:t>Capacity</a:t>
            </a:r>
            <a:r>
              <a:rPr lang="it-IT" sz="1200" dirty="0" smtClean="0"/>
              <a:t> Manual (HCM) nelle versioni del 1985 e del 2000.</a:t>
            </a:r>
          </a:p>
          <a:p>
            <a:pPr marL="171450" indent="-171450">
              <a:buFont typeface="Arial" panose="020B0604020202020204" pitchFamily="34" charset="0"/>
              <a:buChar char="•"/>
            </a:pPr>
            <a:r>
              <a:rPr lang="it-IT" sz="1200" dirty="0" smtClean="0"/>
              <a:t>Esistono sei Livelli di Servizio: A, B, C, D, E, F. Essi descrivono tutto il campo delle condizioni di circolazione, dalle situazioni operative migliori (</a:t>
            </a:r>
            <a:r>
              <a:rPr lang="it-IT" sz="1200" dirty="0" err="1" smtClean="0"/>
              <a:t>LdS</a:t>
            </a:r>
            <a:r>
              <a:rPr lang="it-IT" sz="1200" dirty="0" smtClean="0"/>
              <a:t> A) a quelle peggiori (</a:t>
            </a:r>
            <a:r>
              <a:rPr lang="it-IT" sz="1200" dirty="0" err="1" smtClean="0"/>
              <a:t>LdS</a:t>
            </a:r>
            <a:r>
              <a:rPr lang="it-IT" sz="1200" dirty="0" smtClean="0"/>
              <a:t> F).</a:t>
            </a:r>
          </a:p>
        </p:txBody>
      </p:sp>
      <p:sp>
        <p:nvSpPr>
          <p:cNvPr id="9" name="Rettangolo 8"/>
          <p:cNvSpPr/>
          <p:nvPr/>
        </p:nvSpPr>
        <p:spPr>
          <a:xfrm>
            <a:off x="755649" y="3779690"/>
            <a:ext cx="8147819" cy="1228028"/>
          </a:xfrm>
          <a:prstGeom prst="rect">
            <a:avLst/>
          </a:prstGeom>
        </p:spPr>
        <p:txBody>
          <a:bodyPr wrap="square">
            <a:spAutoFit/>
          </a:bodyPr>
          <a:lstStyle/>
          <a:p>
            <a:pPr marL="171450" indent="-171450">
              <a:buFont typeface="Arial" panose="020B0604020202020204" pitchFamily="34" charset="0"/>
              <a:buChar char="•"/>
            </a:pPr>
            <a:r>
              <a:rPr lang="it-IT" sz="1200" dirty="0" smtClean="0"/>
              <a:t>Allo stato attuale il grado di saturazione in attraversamento est-ovest sulle strade del capoluogo è 92% quindi con livello di servizio D.</a:t>
            </a:r>
          </a:p>
          <a:p>
            <a:pPr marL="171450" indent="-171450">
              <a:buFont typeface="Arial" panose="020B0604020202020204" pitchFamily="34" charset="0"/>
              <a:buChar char="•"/>
            </a:pPr>
            <a:r>
              <a:rPr lang="it-IT" sz="1200" dirty="0" smtClean="0"/>
              <a:t>Nella configurazione con tangenziale in servizio il livello di servizio passa da D ad A e il grado di saturazione del tratto di tangenziale è pari al 62% con livello di servizio C.</a:t>
            </a:r>
          </a:p>
          <a:p>
            <a:pPr marL="171450" indent="-171450">
              <a:buFont typeface="Arial" panose="020B0604020202020204" pitchFamily="34" charset="0"/>
              <a:buChar char="•"/>
            </a:pPr>
            <a:r>
              <a:rPr lang="it-IT" sz="1200" dirty="0" smtClean="0"/>
              <a:t>Anche nella configurazione al 2034 il livello di servizio rimane C pur aumentando il grado di saturazione.</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628800"/>
            <a:ext cx="3410426" cy="1857634"/>
          </a:xfrm>
          <a:prstGeom prst="rect">
            <a:avLst/>
          </a:prstGeom>
        </p:spPr>
      </p:pic>
    </p:spTree>
    <p:extLst>
      <p:ext uri="{BB962C8B-B14F-4D97-AF65-F5344CB8AC3E}">
        <p14:creationId xmlns:p14="http://schemas.microsoft.com/office/powerpoint/2010/main" val="1453027191"/>
      </p:ext>
    </p:extLst>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8</a:t>
            </a:fld>
            <a:endParaRPr lang="it-IT" altLang="it-IT"/>
          </a:p>
        </p:txBody>
      </p:sp>
      <p:sp>
        <p:nvSpPr>
          <p:cNvPr id="6" name="Rettangolo 5"/>
          <p:cNvSpPr/>
          <p:nvPr/>
        </p:nvSpPr>
        <p:spPr>
          <a:xfrm>
            <a:off x="755650" y="548680"/>
            <a:ext cx="8147819" cy="1403461"/>
          </a:xfrm>
          <a:prstGeom prst="rect">
            <a:avLst/>
          </a:prstGeom>
        </p:spPr>
        <p:txBody>
          <a:bodyPr wrap="square">
            <a:spAutoFit/>
          </a:bodyPr>
          <a:lstStyle/>
          <a:p>
            <a:pPr marL="171450" indent="-171450">
              <a:buFont typeface="Arial" panose="020B0604020202020204" pitchFamily="34" charset="0"/>
              <a:buChar char="•"/>
            </a:pPr>
            <a:r>
              <a:rPr lang="it-IT" sz="1200" dirty="0" smtClean="0"/>
              <a:t>Per l’analisi della qualità dell’aria si sono condotte simulazioni partendo da dati meteo orari dell’anno 2019, utilizzando il software di simulazione MMS CALINE 4. I dati sono stati poi post-processati tramite il modello </a:t>
            </a:r>
            <a:r>
              <a:rPr lang="it-IT" sz="1200" dirty="0" smtClean="0"/>
              <a:t>MMS </a:t>
            </a:r>
            <a:r>
              <a:rPr lang="it-IT" sz="1200" dirty="0" err="1" smtClean="0"/>
              <a:t>RunAnalyzer</a:t>
            </a:r>
            <a:r>
              <a:rPr lang="it-IT" sz="1200" dirty="0" smtClean="0"/>
              <a:t> </a:t>
            </a:r>
            <a:r>
              <a:rPr lang="it-IT" sz="1200" dirty="0" smtClean="0"/>
              <a:t>che permette di effettuare il calcolo inserendo anche i dati di fondo ed estraendo i valori medi, massimi, i percentili, i numeri di superamenti e di estrarre i dati per periodi di tempo limitati. </a:t>
            </a:r>
          </a:p>
          <a:p>
            <a:pPr marL="171450" indent="-171450">
              <a:buFont typeface="Arial" panose="020B0604020202020204" pitchFamily="34" charset="0"/>
              <a:buChar char="•"/>
            </a:pPr>
            <a:r>
              <a:rPr lang="it-IT" sz="1200" dirty="0" smtClean="0"/>
              <a:t>Per i confronti sono stati considerati 33 ricettori distribuiti nelle aree limitrofe al tratto stradale e lungo le principali arterie del capoluogo.</a:t>
            </a:r>
          </a:p>
        </p:txBody>
      </p:sp>
      <p:sp>
        <p:nvSpPr>
          <p:cNvPr id="9" name="Rettangolo 8"/>
          <p:cNvSpPr/>
          <p:nvPr/>
        </p:nvSpPr>
        <p:spPr>
          <a:xfrm>
            <a:off x="755649" y="5873380"/>
            <a:ext cx="8147819" cy="499047"/>
          </a:xfrm>
          <a:prstGeom prst="rect">
            <a:avLst/>
          </a:prstGeom>
        </p:spPr>
        <p:txBody>
          <a:bodyPr wrap="square">
            <a:spAutoFit/>
          </a:bodyPr>
          <a:lstStyle/>
          <a:p>
            <a:pPr marL="171450" indent="-171450">
              <a:buFont typeface="Arial" panose="020B0604020202020204" pitchFamily="34" charset="0"/>
              <a:buChar char="•"/>
            </a:pPr>
            <a:r>
              <a:rPr lang="it-IT" sz="1200" dirty="0" smtClean="0"/>
              <a:t>Il valore di emissione degli automezzi è stato estrapolato dalla banca dati dei fattori di emissione medi del trasporto stradale in Italia proposto da ISPRA (</a:t>
            </a:r>
            <a:r>
              <a:rPr lang="it-IT" sz="1200" dirty="0" err="1" smtClean="0"/>
              <a:t>Sinanet</a:t>
            </a:r>
            <a:r>
              <a:rPr lang="it-IT" sz="1200" dirty="0" smtClean="0"/>
              <a:t>) aggiornati al 2018.</a:t>
            </a: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396" y="1956882"/>
            <a:ext cx="5069412" cy="3669590"/>
          </a:xfrm>
          <a:prstGeom prst="rect">
            <a:avLst/>
          </a:prstGeom>
        </p:spPr>
      </p:pic>
    </p:spTree>
    <p:extLst>
      <p:ext uri="{BB962C8B-B14F-4D97-AF65-F5344CB8AC3E}">
        <p14:creationId xmlns:p14="http://schemas.microsoft.com/office/powerpoint/2010/main" val="3670114399"/>
      </p:ext>
    </p:extLst>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alpha val="26000"/>
          </a:srgbClr>
        </a:solidFill>
        <a:effectLst/>
      </p:bgPr>
    </p:bg>
    <p:spTree>
      <p:nvGrpSpPr>
        <p:cNvPr id="1" name=""/>
        <p:cNvGrpSpPr/>
        <p:nvPr/>
      </p:nvGrpSpPr>
      <p:grpSpPr>
        <a:xfrm>
          <a:off x="0" y="0"/>
          <a:ext cx="0" cy="0"/>
          <a:chOff x="0" y="0"/>
          <a:chExt cx="0" cy="0"/>
        </a:xfrm>
      </p:grpSpPr>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69" y="3762282"/>
            <a:ext cx="7967662" cy="2735678"/>
          </a:xfrm>
          <a:prstGeom prst="rect">
            <a:avLst/>
          </a:prstGeom>
        </p:spPr>
      </p:pic>
      <p:sp>
        <p:nvSpPr>
          <p:cNvPr id="14" name="Rectangle 8"/>
          <p:cNvSpPr>
            <a:spLocks noChangeArrowheads="1"/>
          </p:cNvSpPr>
          <p:nvPr/>
        </p:nvSpPr>
        <p:spPr bwMode="auto">
          <a:xfrm>
            <a:off x="797246" y="188640"/>
            <a:ext cx="7859713" cy="50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buChar char="•"/>
              <a:defRPr sz="3200">
                <a:solidFill>
                  <a:schemeClr val="tx1"/>
                </a:solidFill>
                <a:latin typeface="Arial" panose="020B0604020202020204" pitchFamily="34" charset="0"/>
              </a:defRPr>
            </a:lvl1pPr>
            <a:lvl2pPr marL="819150" indent="-285750" algn="l">
              <a:buChar char="–"/>
              <a:defRPr sz="2800">
                <a:solidFill>
                  <a:schemeClr val="tx1"/>
                </a:solidFill>
                <a:latin typeface="Arial" panose="020B0604020202020204" pitchFamily="34" charset="0"/>
              </a:defRPr>
            </a:lvl2pPr>
            <a:lvl3pPr marL="1227138" indent="-228600" algn="l">
              <a:buChar char="•"/>
              <a:defRPr sz="2400">
                <a:solidFill>
                  <a:schemeClr val="tx1"/>
                </a:solidFill>
                <a:latin typeface="Arial" panose="020B0604020202020204" pitchFamily="34" charset="0"/>
              </a:defRPr>
            </a:lvl3pPr>
            <a:lvl4pPr marL="1635125" indent="-228600" algn="l">
              <a:buChar char="–"/>
              <a:defRPr sz="2000">
                <a:solidFill>
                  <a:schemeClr val="tx1"/>
                </a:solidFill>
                <a:latin typeface="Arial" panose="020B0604020202020204" pitchFamily="34" charset="0"/>
              </a:defRPr>
            </a:lvl4pPr>
            <a:lvl5pPr marL="2057400" indent="-228600" algn="l">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ClrTx/>
              <a:buFontTx/>
              <a:buNone/>
            </a:pPr>
            <a:r>
              <a:rPr lang="it-IT" altLang="it-IT" sz="1600" b="1" dirty="0" smtClean="0">
                <a:solidFill>
                  <a:srgbClr val="C00000"/>
                </a:solidFill>
              </a:rPr>
              <a:t>Elementi di valutazione ambientale</a:t>
            </a:r>
            <a:endParaRPr lang="it-IT" altLang="it-IT" sz="1600" b="1" dirty="0">
              <a:solidFill>
                <a:srgbClr val="C00000"/>
              </a:solidFill>
            </a:endParaRPr>
          </a:p>
        </p:txBody>
      </p:sp>
      <p:sp>
        <p:nvSpPr>
          <p:cNvPr id="2" name="Segnaposto numero diapositiva 1"/>
          <p:cNvSpPr>
            <a:spLocks noGrp="1"/>
          </p:cNvSpPr>
          <p:nvPr>
            <p:ph type="sldNum" sz="quarter" idx="12"/>
          </p:nvPr>
        </p:nvSpPr>
        <p:spPr/>
        <p:txBody>
          <a:bodyPr/>
          <a:lstStyle/>
          <a:p>
            <a:fld id="{AEDC45E7-BFCB-4E83-ABFB-AB4BD2266851}" type="slidenum">
              <a:rPr lang="it-IT" altLang="it-IT" smtClean="0"/>
              <a:pPr/>
              <a:t>9</a:t>
            </a:fld>
            <a:endParaRPr lang="it-IT" altLang="it-IT" dirty="0"/>
          </a:p>
        </p:txBody>
      </p:sp>
      <p:sp>
        <p:nvSpPr>
          <p:cNvPr id="6" name="Rettangolo 5"/>
          <p:cNvSpPr/>
          <p:nvPr/>
        </p:nvSpPr>
        <p:spPr>
          <a:xfrm>
            <a:off x="755650" y="548680"/>
            <a:ext cx="8147819" cy="286682"/>
          </a:xfrm>
          <a:prstGeom prst="rect">
            <a:avLst/>
          </a:prstGeom>
        </p:spPr>
        <p:txBody>
          <a:bodyPr wrap="square">
            <a:spAutoFit/>
          </a:bodyPr>
          <a:lstStyle/>
          <a:p>
            <a:pPr marL="171450" indent="-171450">
              <a:buFont typeface="Arial" panose="020B0604020202020204" pitchFamily="34" charset="0"/>
              <a:buChar char="•"/>
            </a:pPr>
            <a:r>
              <a:rPr lang="it-IT" sz="1200" dirty="0" smtClean="0"/>
              <a:t>Di seguito si riportano le simulazioni allo stato di fatto estratte dall’allegato al documento di </a:t>
            </a:r>
            <a:r>
              <a:rPr lang="it-IT" sz="1200" dirty="0" err="1" smtClean="0"/>
              <a:t>Valsat</a:t>
            </a:r>
            <a:r>
              <a:rPr lang="it-IT" sz="1200" dirty="0" smtClean="0"/>
              <a:t>.</a:t>
            </a:r>
          </a:p>
        </p:txBody>
      </p:sp>
      <p:sp>
        <p:nvSpPr>
          <p:cNvPr id="9" name="Rettangolo 8"/>
          <p:cNvSpPr/>
          <p:nvPr/>
        </p:nvSpPr>
        <p:spPr>
          <a:xfrm>
            <a:off x="755649" y="3501008"/>
            <a:ext cx="8147819" cy="286682"/>
          </a:xfrm>
          <a:prstGeom prst="rect">
            <a:avLst/>
          </a:prstGeom>
        </p:spPr>
        <p:txBody>
          <a:bodyPr wrap="square">
            <a:spAutoFit/>
          </a:bodyPr>
          <a:lstStyle/>
          <a:p>
            <a:pPr marL="171450" indent="-171450">
              <a:buFont typeface="Arial" panose="020B0604020202020204" pitchFamily="34" charset="0"/>
              <a:buChar char="•"/>
            </a:pPr>
            <a:r>
              <a:rPr lang="it-IT" sz="1200" dirty="0" smtClean="0"/>
              <a:t>Di seguito si riportano le simulazioni allo stato di progetto estratte dall’allegato al documento di </a:t>
            </a:r>
            <a:r>
              <a:rPr lang="it-IT" sz="1200" dirty="0" err="1" smtClean="0"/>
              <a:t>Valsat</a:t>
            </a:r>
            <a:r>
              <a:rPr lang="it-IT" sz="1200" dirty="0" smtClean="0"/>
              <a:t>.</a:t>
            </a:r>
          </a:p>
        </p:txBody>
      </p:sp>
      <p:pic>
        <p:nvPicPr>
          <p:cNvPr id="3" name="Immagine 2"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9" y="908720"/>
            <a:ext cx="7967662" cy="2571990"/>
          </a:xfrm>
          <a:prstGeom prst="rect">
            <a:avLst/>
          </a:prstGeom>
        </p:spPr>
      </p:pic>
    </p:spTree>
    <p:extLst>
      <p:ext uri="{BB962C8B-B14F-4D97-AF65-F5344CB8AC3E}">
        <p14:creationId xmlns:p14="http://schemas.microsoft.com/office/powerpoint/2010/main" val="2427525572"/>
      </p:ext>
    </p:extLst>
  </p:cSld>
  <p:clrMapOvr>
    <a:masterClrMapping/>
  </p:clrMapOvr>
  <p:transition spd="med">
    <p:cut/>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15000"/>
          </a:lnSpc>
          <a:spcBef>
            <a:spcPct val="20000"/>
          </a:spcBef>
          <a:spcAft>
            <a:spcPct val="0"/>
          </a:spcAft>
          <a:buClr>
            <a:schemeClr val="tx1"/>
          </a:buClr>
          <a:buSzTx/>
          <a:buFont typeface="Wingdings" panose="05000000000000000000" pitchFamily="2" charset="2"/>
          <a:buChar char="v"/>
          <a:tabLst/>
          <a:defRPr kumimoji="0" lang="it-IT" altLang="it-IT"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115000"/>
          </a:lnSpc>
          <a:spcBef>
            <a:spcPct val="20000"/>
          </a:spcBef>
          <a:spcAft>
            <a:spcPct val="0"/>
          </a:spcAft>
          <a:buClr>
            <a:schemeClr val="tx1"/>
          </a:buClr>
          <a:buSzTx/>
          <a:buFont typeface="Wingdings" panose="05000000000000000000" pitchFamily="2" charset="2"/>
          <a:buChar char="v"/>
          <a:tabLst/>
          <a:defRPr kumimoji="0" lang="it-IT" altLang="it-IT"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3753</TotalTime>
  <Words>1212</Words>
  <Application>Microsoft Office PowerPoint</Application>
  <PresentationFormat>Presentazione su schermo (4:3)</PresentationFormat>
  <Paragraphs>79</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ccdp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roberta</dc:creator>
  <cp:lastModifiedBy>Simone Caiti</cp:lastModifiedBy>
  <cp:revision>223</cp:revision>
  <cp:lastPrinted>2023-05-12T11:24:32Z</cp:lastPrinted>
  <dcterms:created xsi:type="dcterms:W3CDTF">2006-10-31T14:45:55Z</dcterms:created>
  <dcterms:modified xsi:type="dcterms:W3CDTF">2023-06-22T15:38:36Z</dcterms:modified>
</cp:coreProperties>
</file>