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20" r:id="rId2"/>
    <p:sldId id="421" r:id="rId3"/>
    <p:sldId id="423" r:id="rId4"/>
    <p:sldId id="425" r:id="rId5"/>
    <p:sldId id="430" r:id="rId6"/>
    <p:sldId id="431" r:id="rId7"/>
    <p:sldId id="432" r:id="rId8"/>
    <p:sldId id="433" r:id="rId9"/>
    <p:sldId id="435" r:id="rId10"/>
    <p:sldId id="438" r:id="rId11"/>
    <p:sldId id="439" r:id="rId12"/>
    <p:sldId id="440" r:id="rId13"/>
    <p:sldId id="441" r:id="rId14"/>
    <p:sldId id="442" r:id="rId15"/>
    <p:sldId id="443" r:id="rId16"/>
    <p:sldId id="446" r:id="rId17"/>
    <p:sldId id="447" r:id="rId18"/>
    <p:sldId id="452" r:id="rId19"/>
    <p:sldId id="453" r:id="rId20"/>
    <p:sldId id="454" r:id="rId21"/>
    <p:sldId id="455" r:id="rId22"/>
    <p:sldId id="458" r:id="rId23"/>
    <p:sldId id="459" r:id="rId24"/>
    <p:sldId id="460" r:id="rId25"/>
    <p:sldId id="462" r:id="rId26"/>
    <p:sldId id="464" r:id="rId27"/>
    <p:sldId id="466" r:id="rId28"/>
    <p:sldId id="416" r:id="rId29"/>
    <p:sldId id="417" r:id="rId30"/>
    <p:sldId id="418" r:id="rId31"/>
  </p:sldIdLst>
  <p:sldSz cx="9144000" cy="6858000" type="screen4x3"/>
  <p:notesSz cx="6888163" cy="10018713"/>
  <p:defaultTextStyle>
    <a:defPPr>
      <a:defRPr lang="it-IT"/>
    </a:defPPr>
    <a:lvl1pPr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1pPr>
    <a:lvl2pPr marL="4572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2pPr>
    <a:lvl3pPr marL="9144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3pPr>
    <a:lvl4pPr marL="13716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4pPr>
    <a:lvl5pPr marL="18288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CC99"/>
    <a:srgbClr val="FFCC00"/>
    <a:srgbClr val="FF9933"/>
    <a:srgbClr val="990033"/>
    <a:srgbClr val="0033CC"/>
    <a:srgbClr val="CCECFF"/>
    <a:srgbClr val="6699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p:cViewPr varScale="1">
        <p:scale>
          <a:sx n="133" d="100"/>
          <a:sy n="133" d="100"/>
        </p:scale>
        <p:origin x="966"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it-IT"/>
          </a:p>
        </p:txBody>
      </p:sp>
      <p:sp>
        <p:nvSpPr>
          <p:cNvPr id="3" name="Segnaposto data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5A92310F-1EF8-43EC-87B0-89A1F330CA6A}" type="datetimeFigureOut">
              <a:rPr lang="it-IT" smtClean="0"/>
              <a:t>22/06/2023</a:t>
            </a:fld>
            <a:endParaRPr lang="it-IT"/>
          </a:p>
        </p:txBody>
      </p:sp>
      <p:sp>
        <p:nvSpPr>
          <p:cNvPr id="4" name="Segnaposto immagine diapositiva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06" tIns="48303" rIns="96606" bIns="48303" rtlCol="0" anchor="ctr"/>
          <a:lstStyle/>
          <a:p>
            <a:endParaRPr lang="it-IT"/>
          </a:p>
        </p:txBody>
      </p:sp>
      <p:sp>
        <p:nvSpPr>
          <p:cNvPr id="5" name="Segnaposto note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it-IT"/>
          </a:p>
        </p:txBody>
      </p:sp>
      <p:sp>
        <p:nvSpPr>
          <p:cNvPr id="7" name="Segnaposto numero diapositiva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2FA427C5-F015-40BC-8716-00BADECC1C11}" type="slidenum">
              <a:rPr lang="it-IT" smtClean="0"/>
              <a:t>‹N›</a:t>
            </a:fld>
            <a:endParaRPr lang="it-IT"/>
          </a:p>
        </p:txBody>
      </p:sp>
    </p:spTree>
    <p:extLst>
      <p:ext uri="{BB962C8B-B14F-4D97-AF65-F5344CB8AC3E}">
        <p14:creationId xmlns:p14="http://schemas.microsoft.com/office/powerpoint/2010/main" val="1940435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a:t>
            </a:fld>
            <a:endParaRPr lang="it-IT"/>
          </a:p>
        </p:txBody>
      </p:sp>
    </p:spTree>
    <p:extLst>
      <p:ext uri="{BB962C8B-B14F-4D97-AF65-F5344CB8AC3E}">
        <p14:creationId xmlns:p14="http://schemas.microsoft.com/office/powerpoint/2010/main" val="293792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11</a:t>
            </a:fld>
            <a:endParaRPr lang="it-IT"/>
          </a:p>
        </p:txBody>
      </p:sp>
    </p:spTree>
    <p:extLst>
      <p:ext uri="{BB962C8B-B14F-4D97-AF65-F5344CB8AC3E}">
        <p14:creationId xmlns:p14="http://schemas.microsoft.com/office/powerpoint/2010/main" val="3255380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12</a:t>
            </a:fld>
            <a:endParaRPr lang="it-IT"/>
          </a:p>
        </p:txBody>
      </p:sp>
    </p:spTree>
    <p:extLst>
      <p:ext uri="{BB962C8B-B14F-4D97-AF65-F5344CB8AC3E}">
        <p14:creationId xmlns:p14="http://schemas.microsoft.com/office/powerpoint/2010/main" val="1735844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13</a:t>
            </a:fld>
            <a:endParaRPr lang="it-IT"/>
          </a:p>
        </p:txBody>
      </p:sp>
    </p:spTree>
    <p:extLst>
      <p:ext uri="{BB962C8B-B14F-4D97-AF65-F5344CB8AC3E}">
        <p14:creationId xmlns:p14="http://schemas.microsoft.com/office/powerpoint/2010/main" val="211766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14</a:t>
            </a:fld>
            <a:endParaRPr lang="it-IT"/>
          </a:p>
        </p:txBody>
      </p:sp>
    </p:spTree>
    <p:extLst>
      <p:ext uri="{BB962C8B-B14F-4D97-AF65-F5344CB8AC3E}">
        <p14:creationId xmlns:p14="http://schemas.microsoft.com/office/powerpoint/2010/main" val="1999571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15</a:t>
            </a:fld>
            <a:endParaRPr lang="it-IT"/>
          </a:p>
        </p:txBody>
      </p:sp>
    </p:spTree>
    <p:extLst>
      <p:ext uri="{BB962C8B-B14F-4D97-AF65-F5344CB8AC3E}">
        <p14:creationId xmlns:p14="http://schemas.microsoft.com/office/powerpoint/2010/main" val="3449474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16</a:t>
            </a:fld>
            <a:endParaRPr lang="it-IT"/>
          </a:p>
        </p:txBody>
      </p:sp>
    </p:spTree>
    <p:extLst>
      <p:ext uri="{BB962C8B-B14F-4D97-AF65-F5344CB8AC3E}">
        <p14:creationId xmlns:p14="http://schemas.microsoft.com/office/powerpoint/2010/main" val="874479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17</a:t>
            </a:fld>
            <a:endParaRPr lang="it-IT"/>
          </a:p>
        </p:txBody>
      </p:sp>
    </p:spTree>
    <p:extLst>
      <p:ext uri="{BB962C8B-B14F-4D97-AF65-F5344CB8AC3E}">
        <p14:creationId xmlns:p14="http://schemas.microsoft.com/office/powerpoint/2010/main" val="3050041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18</a:t>
            </a:fld>
            <a:endParaRPr lang="it-IT"/>
          </a:p>
        </p:txBody>
      </p:sp>
    </p:spTree>
    <p:extLst>
      <p:ext uri="{BB962C8B-B14F-4D97-AF65-F5344CB8AC3E}">
        <p14:creationId xmlns:p14="http://schemas.microsoft.com/office/powerpoint/2010/main" val="916549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19</a:t>
            </a:fld>
            <a:endParaRPr lang="it-IT"/>
          </a:p>
        </p:txBody>
      </p:sp>
    </p:spTree>
    <p:extLst>
      <p:ext uri="{BB962C8B-B14F-4D97-AF65-F5344CB8AC3E}">
        <p14:creationId xmlns:p14="http://schemas.microsoft.com/office/powerpoint/2010/main" val="3195647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20</a:t>
            </a:fld>
            <a:endParaRPr lang="it-IT"/>
          </a:p>
        </p:txBody>
      </p:sp>
    </p:spTree>
    <p:extLst>
      <p:ext uri="{BB962C8B-B14F-4D97-AF65-F5344CB8AC3E}">
        <p14:creationId xmlns:p14="http://schemas.microsoft.com/office/powerpoint/2010/main" val="2937548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3</a:t>
            </a:fld>
            <a:endParaRPr lang="it-IT"/>
          </a:p>
        </p:txBody>
      </p:sp>
    </p:spTree>
    <p:extLst>
      <p:ext uri="{BB962C8B-B14F-4D97-AF65-F5344CB8AC3E}">
        <p14:creationId xmlns:p14="http://schemas.microsoft.com/office/powerpoint/2010/main" val="151303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21</a:t>
            </a:fld>
            <a:endParaRPr lang="it-IT"/>
          </a:p>
        </p:txBody>
      </p:sp>
    </p:spTree>
    <p:extLst>
      <p:ext uri="{BB962C8B-B14F-4D97-AF65-F5344CB8AC3E}">
        <p14:creationId xmlns:p14="http://schemas.microsoft.com/office/powerpoint/2010/main" val="957830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22</a:t>
            </a:fld>
            <a:endParaRPr lang="it-IT"/>
          </a:p>
        </p:txBody>
      </p:sp>
    </p:spTree>
    <p:extLst>
      <p:ext uri="{BB962C8B-B14F-4D97-AF65-F5344CB8AC3E}">
        <p14:creationId xmlns:p14="http://schemas.microsoft.com/office/powerpoint/2010/main" val="970628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23</a:t>
            </a:fld>
            <a:endParaRPr lang="it-IT"/>
          </a:p>
        </p:txBody>
      </p:sp>
    </p:spTree>
    <p:extLst>
      <p:ext uri="{BB962C8B-B14F-4D97-AF65-F5344CB8AC3E}">
        <p14:creationId xmlns:p14="http://schemas.microsoft.com/office/powerpoint/2010/main" val="4097714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24</a:t>
            </a:fld>
            <a:endParaRPr lang="it-IT"/>
          </a:p>
        </p:txBody>
      </p:sp>
    </p:spTree>
    <p:extLst>
      <p:ext uri="{BB962C8B-B14F-4D97-AF65-F5344CB8AC3E}">
        <p14:creationId xmlns:p14="http://schemas.microsoft.com/office/powerpoint/2010/main" val="4118677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25</a:t>
            </a:fld>
            <a:endParaRPr lang="it-IT"/>
          </a:p>
        </p:txBody>
      </p:sp>
    </p:spTree>
    <p:extLst>
      <p:ext uri="{BB962C8B-B14F-4D97-AF65-F5344CB8AC3E}">
        <p14:creationId xmlns:p14="http://schemas.microsoft.com/office/powerpoint/2010/main" val="3974133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26</a:t>
            </a:fld>
            <a:endParaRPr lang="it-IT"/>
          </a:p>
        </p:txBody>
      </p:sp>
    </p:spTree>
    <p:extLst>
      <p:ext uri="{BB962C8B-B14F-4D97-AF65-F5344CB8AC3E}">
        <p14:creationId xmlns:p14="http://schemas.microsoft.com/office/powerpoint/2010/main" val="905268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27</a:t>
            </a:fld>
            <a:endParaRPr lang="it-IT"/>
          </a:p>
        </p:txBody>
      </p:sp>
    </p:spTree>
    <p:extLst>
      <p:ext uri="{BB962C8B-B14F-4D97-AF65-F5344CB8AC3E}">
        <p14:creationId xmlns:p14="http://schemas.microsoft.com/office/powerpoint/2010/main" val="51478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4</a:t>
            </a:fld>
            <a:endParaRPr lang="it-IT"/>
          </a:p>
        </p:txBody>
      </p:sp>
    </p:spTree>
    <p:extLst>
      <p:ext uri="{BB962C8B-B14F-4D97-AF65-F5344CB8AC3E}">
        <p14:creationId xmlns:p14="http://schemas.microsoft.com/office/powerpoint/2010/main" val="390863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5</a:t>
            </a:fld>
            <a:endParaRPr lang="it-IT"/>
          </a:p>
        </p:txBody>
      </p:sp>
    </p:spTree>
    <p:extLst>
      <p:ext uri="{BB962C8B-B14F-4D97-AF65-F5344CB8AC3E}">
        <p14:creationId xmlns:p14="http://schemas.microsoft.com/office/powerpoint/2010/main" val="2505264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6</a:t>
            </a:fld>
            <a:endParaRPr lang="it-IT"/>
          </a:p>
        </p:txBody>
      </p:sp>
    </p:spTree>
    <p:extLst>
      <p:ext uri="{BB962C8B-B14F-4D97-AF65-F5344CB8AC3E}">
        <p14:creationId xmlns:p14="http://schemas.microsoft.com/office/powerpoint/2010/main" val="396576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7</a:t>
            </a:fld>
            <a:endParaRPr lang="it-IT"/>
          </a:p>
        </p:txBody>
      </p:sp>
    </p:spTree>
    <p:extLst>
      <p:ext uri="{BB962C8B-B14F-4D97-AF65-F5344CB8AC3E}">
        <p14:creationId xmlns:p14="http://schemas.microsoft.com/office/powerpoint/2010/main" val="273071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8</a:t>
            </a:fld>
            <a:endParaRPr lang="it-IT"/>
          </a:p>
        </p:txBody>
      </p:sp>
    </p:spTree>
    <p:extLst>
      <p:ext uri="{BB962C8B-B14F-4D97-AF65-F5344CB8AC3E}">
        <p14:creationId xmlns:p14="http://schemas.microsoft.com/office/powerpoint/2010/main" val="3052214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9</a:t>
            </a:fld>
            <a:endParaRPr lang="it-IT"/>
          </a:p>
        </p:txBody>
      </p:sp>
    </p:spTree>
    <p:extLst>
      <p:ext uri="{BB962C8B-B14F-4D97-AF65-F5344CB8AC3E}">
        <p14:creationId xmlns:p14="http://schemas.microsoft.com/office/powerpoint/2010/main" val="3144756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10</a:t>
            </a:fld>
            <a:endParaRPr lang="it-IT"/>
          </a:p>
        </p:txBody>
      </p:sp>
    </p:spTree>
    <p:extLst>
      <p:ext uri="{BB962C8B-B14F-4D97-AF65-F5344CB8AC3E}">
        <p14:creationId xmlns:p14="http://schemas.microsoft.com/office/powerpoint/2010/main" val="359052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AFE71C31-F028-4D9A-A0FB-862006D0A640}" type="slidenum">
              <a:rPr lang="it-IT" altLang="it-IT"/>
              <a:pPr/>
              <a:t>‹N›</a:t>
            </a:fld>
            <a:endParaRPr lang="it-IT" altLang="it-IT"/>
          </a:p>
        </p:txBody>
      </p:sp>
    </p:spTree>
    <p:extLst>
      <p:ext uri="{BB962C8B-B14F-4D97-AF65-F5344CB8AC3E}">
        <p14:creationId xmlns:p14="http://schemas.microsoft.com/office/powerpoint/2010/main" val="221111581"/>
      </p:ext>
    </p:extLst>
  </p:cSld>
  <p:clrMapOvr>
    <a:masterClrMapping/>
  </p:clrMapOvr>
  <p:transition spd="med">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376946DA-AF50-44BD-8803-96CE670AC324}" type="slidenum">
              <a:rPr lang="it-IT" altLang="it-IT"/>
              <a:pPr/>
              <a:t>‹N›</a:t>
            </a:fld>
            <a:endParaRPr lang="it-IT" altLang="it-IT"/>
          </a:p>
        </p:txBody>
      </p:sp>
    </p:spTree>
    <p:extLst>
      <p:ext uri="{BB962C8B-B14F-4D97-AF65-F5344CB8AC3E}">
        <p14:creationId xmlns:p14="http://schemas.microsoft.com/office/powerpoint/2010/main" val="3908002571"/>
      </p:ext>
    </p:extLst>
  </p:cSld>
  <p:clrMapOvr>
    <a:masterClrMapping/>
  </p:clrMapOvr>
  <p:transition spd="med">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7A3F6F89-8EF2-4873-854E-EC2BB1AA4C0D}" type="slidenum">
              <a:rPr lang="it-IT" altLang="it-IT"/>
              <a:pPr/>
              <a:t>‹N›</a:t>
            </a:fld>
            <a:endParaRPr lang="it-IT" altLang="it-IT"/>
          </a:p>
        </p:txBody>
      </p:sp>
    </p:spTree>
    <p:extLst>
      <p:ext uri="{BB962C8B-B14F-4D97-AF65-F5344CB8AC3E}">
        <p14:creationId xmlns:p14="http://schemas.microsoft.com/office/powerpoint/2010/main" val="1985801858"/>
      </p:ext>
    </p:extLst>
  </p:cSld>
  <p:clrMapOvr>
    <a:masterClrMapping/>
  </p:clrMapOvr>
  <p:transition spd="med">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it-IT" altLang="it-IT"/>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it-IT" altLang="it-IT"/>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B1A6C139-D412-4679-901F-E3033AA07444}" type="slidenum">
              <a:rPr lang="it-IT" altLang="it-IT"/>
              <a:pPr/>
              <a:t>‹N›</a:t>
            </a:fld>
            <a:endParaRPr lang="it-IT" altLang="it-IT"/>
          </a:p>
        </p:txBody>
      </p:sp>
    </p:spTree>
    <p:extLst>
      <p:ext uri="{BB962C8B-B14F-4D97-AF65-F5344CB8AC3E}">
        <p14:creationId xmlns:p14="http://schemas.microsoft.com/office/powerpoint/2010/main" val="1641841229"/>
      </p:ext>
    </p:extLst>
  </p:cSld>
  <p:clrMapOvr>
    <a:masterClrMapping/>
  </p:clrMapOvr>
  <p:transition spd="med">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AEDC45E7-BFCB-4E83-ABFB-AB4BD2266851}" type="slidenum">
              <a:rPr lang="it-IT" altLang="it-IT"/>
              <a:pPr/>
              <a:t>‹N›</a:t>
            </a:fld>
            <a:endParaRPr lang="it-IT" altLang="it-IT"/>
          </a:p>
        </p:txBody>
      </p:sp>
    </p:spTree>
    <p:extLst>
      <p:ext uri="{BB962C8B-B14F-4D97-AF65-F5344CB8AC3E}">
        <p14:creationId xmlns:p14="http://schemas.microsoft.com/office/powerpoint/2010/main" val="4216235630"/>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C8EEC354-4507-42A1-8571-0FF11D2002DC}" type="slidenum">
              <a:rPr lang="it-IT" altLang="it-IT"/>
              <a:pPr/>
              <a:t>‹N›</a:t>
            </a:fld>
            <a:endParaRPr lang="it-IT" altLang="it-IT"/>
          </a:p>
        </p:txBody>
      </p:sp>
    </p:spTree>
    <p:extLst>
      <p:ext uri="{BB962C8B-B14F-4D97-AF65-F5344CB8AC3E}">
        <p14:creationId xmlns:p14="http://schemas.microsoft.com/office/powerpoint/2010/main" val="3762131448"/>
      </p:ext>
    </p:extLst>
  </p:cSld>
  <p:clrMapOvr>
    <a:masterClrMapping/>
  </p:clrMapOvr>
  <p:transition spd="med">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B3F68820-89A6-4EDA-A699-D064672096FB}" type="slidenum">
              <a:rPr lang="it-IT" altLang="it-IT"/>
              <a:pPr/>
              <a:t>‹N›</a:t>
            </a:fld>
            <a:endParaRPr lang="it-IT" altLang="it-IT"/>
          </a:p>
        </p:txBody>
      </p:sp>
    </p:spTree>
    <p:extLst>
      <p:ext uri="{BB962C8B-B14F-4D97-AF65-F5344CB8AC3E}">
        <p14:creationId xmlns:p14="http://schemas.microsoft.com/office/powerpoint/2010/main" val="4243164040"/>
      </p:ext>
    </p:extLst>
  </p:cSld>
  <p:clrMapOvr>
    <a:masterClrMapping/>
  </p:clrMapOvr>
  <p:transition spd="med">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p>
        </p:txBody>
      </p:sp>
      <p:sp>
        <p:nvSpPr>
          <p:cNvPr id="8" name="Segnaposto piè di pagina 7"/>
          <p:cNvSpPr>
            <a:spLocks noGrp="1"/>
          </p:cNvSpPr>
          <p:nvPr>
            <p:ph type="ftr" sz="quarter" idx="11"/>
          </p:nvPr>
        </p:nvSpPr>
        <p:spPr/>
        <p:txBody>
          <a:bodyPr/>
          <a:lstStyle>
            <a:lvl1pPr>
              <a:defRPr/>
            </a:lvl1pPr>
          </a:lstStyle>
          <a:p>
            <a:endParaRPr lang="it-IT" altLang="it-IT"/>
          </a:p>
        </p:txBody>
      </p:sp>
      <p:sp>
        <p:nvSpPr>
          <p:cNvPr id="9" name="Segnaposto numero diapositiva 8"/>
          <p:cNvSpPr>
            <a:spLocks noGrp="1"/>
          </p:cNvSpPr>
          <p:nvPr>
            <p:ph type="sldNum" sz="quarter" idx="12"/>
          </p:nvPr>
        </p:nvSpPr>
        <p:spPr/>
        <p:txBody>
          <a:bodyPr/>
          <a:lstStyle>
            <a:lvl1pPr>
              <a:defRPr/>
            </a:lvl1pPr>
          </a:lstStyle>
          <a:p>
            <a:fld id="{7242162E-69E0-4634-9A28-3C5F35EF2B1A}" type="slidenum">
              <a:rPr lang="it-IT" altLang="it-IT"/>
              <a:pPr/>
              <a:t>‹N›</a:t>
            </a:fld>
            <a:endParaRPr lang="it-IT" altLang="it-IT"/>
          </a:p>
        </p:txBody>
      </p:sp>
    </p:spTree>
    <p:extLst>
      <p:ext uri="{BB962C8B-B14F-4D97-AF65-F5344CB8AC3E}">
        <p14:creationId xmlns:p14="http://schemas.microsoft.com/office/powerpoint/2010/main" val="3689758736"/>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p>
        </p:txBody>
      </p:sp>
      <p:sp>
        <p:nvSpPr>
          <p:cNvPr id="4" name="Segnaposto piè di pagina 3"/>
          <p:cNvSpPr>
            <a:spLocks noGrp="1"/>
          </p:cNvSpPr>
          <p:nvPr>
            <p:ph type="ftr" sz="quarter" idx="11"/>
          </p:nvPr>
        </p:nvSpPr>
        <p:spPr/>
        <p:txBody>
          <a:bodyPr/>
          <a:lstStyle>
            <a:lvl1pPr>
              <a:defRPr/>
            </a:lvl1pPr>
          </a:lstStyle>
          <a:p>
            <a:endParaRPr lang="it-IT" altLang="it-IT"/>
          </a:p>
        </p:txBody>
      </p:sp>
      <p:sp>
        <p:nvSpPr>
          <p:cNvPr id="5" name="Segnaposto numero diapositiva 4"/>
          <p:cNvSpPr>
            <a:spLocks noGrp="1"/>
          </p:cNvSpPr>
          <p:nvPr>
            <p:ph type="sldNum" sz="quarter" idx="12"/>
          </p:nvPr>
        </p:nvSpPr>
        <p:spPr/>
        <p:txBody>
          <a:bodyPr/>
          <a:lstStyle>
            <a:lvl1pPr>
              <a:defRPr/>
            </a:lvl1pPr>
          </a:lstStyle>
          <a:p>
            <a:fld id="{FD552DE5-C962-4650-9CC5-13FC7C5AA89F}" type="slidenum">
              <a:rPr lang="it-IT" altLang="it-IT"/>
              <a:pPr/>
              <a:t>‹N›</a:t>
            </a:fld>
            <a:endParaRPr lang="it-IT" altLang="it-IT"/>
          </a:p>
        </p:txBody>
      </p:sp>
    </p:spTree>
    <p:extLst>
      <p:ext uri="{BB962C8B-B14F-4D97-AF65-F5344CB8AC3E}">
        <p14:creationId xmlns:p14="http://schemas.microsoft.com/office/powerpoint/2010/main" val="179419818"/>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p>
        </p:txBody>
      </p:sp>
      <p:sp>
        <p:nvSpPr>
          <p:cNvPr id="3" name="Segnaposto piè di pagina 2"/>
          <p:cNvSpPr>
            <a:spLocks noGrp="1"/>
          </p:cNvSpPr>
          <p:nvPr>
            <p:ph type="ftr" sz="quarter" idx="11"/>
          </p:nvPr>
        </p:nvSpPr>
        <p:spPr/>
        <p:txBody>
          <a:bodyPr/>
          <a:lstStyle>
            <a:lvl1pPr>
              <a:defRPr/>
            </a:lvl1pPr>
          </a:lstStyle>
          <a:p>
            <a:endParaRPr lang="it-IT" altLang="it-IT"/>
          </a:p>
        </p:txBody>
      </p:sp>
      <p:sp>
        <p:nvSpPr>
          <p:cNvPr id="4" name="Segnaposto numero diapositiva 3"/>
          <p:cNvSpPr>
            <a:spLocks noGrp="1"/>
          </p:cNvSpPr>
          <p:nvPr>
            <p:ph type="sldNum" sz="quarter" idx="12"/>
          </p:nvPr>
        </p:nvSpPr>
        <p:spPr/>
        <p:txBody>
          <a:bodyPr/>
          <a:lstStyle>
            <a:lvl1pPr>
              <a:defRPr/>
            </a:lvl1pPr>
          </a:lstStyle>
          <a:p>
            <a:fld id="{91F0F01A-F2F9-4D27-A46E-BF13648970DA}" type="slidenum">
              <a:rPr lang="it-IT" altLang="it-IT"/>
              <a:pPr/>
              <a:t>‹N›</a:t>
            </a:fld>
            <a:endParaRPr lang="it-IT" altLang="it-IT"/>
          </a:p>
        </p:txBody>
      </p:sp>
    </p:spTree>
    <p:extLst>
      <p:ext uri="{BB962C8B-B14F-4D97-AF65-F5344CB8AC3E}">
        <p14:creationId xmlns:p14="http://schemas.microsoft.com/office/powerpoint/2010/main" val="557921167"/>
      </p:ext>
    </p:extLst>
  </p:cSld>
  <p:clrMapOvr>
    <a:masterClrMapping/>
  </p:clrMapOvr>
  <p:transition spd="med">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ED4DDDFF-4578-4610-8A82-67DC4D556C00}" type="slidenum">
              <a:rPr lang="it-IT" altLang="it-IT"/>
              <a:pPr/>
              <a:t>‹N›</a:t>
            </a:fld>
            <a:endParaRPr lang="it-IT" altLang="it-IT"/>
          </a:p>
        </p:txBody>
      </p:sp>
    </p:spTree>
    <p:extLst>
      <p:ext uri="{BB962C8B-B14F-4D97-AF65-F5344CB8AC3E}">
        <p14:creationId xmlns:p14="http://schemas.microsoft.com/office/powerpoint/2010/main" val="1294271031"/>
      </p:ext>
    </p:extLst>
  </p:cSld>
  <p:clrMapOvr>
    <a:masterClrMapping/>
  </p:clrMapOvr>
  <p:transition spd="med">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E6043AC5-ABD8-4E99-BDFE-AB0F19DF8A91}" type="slidenum">
              <a:rPr lang="it-IT" altLang="it-IT"/>
              <a:pPr/>
              <a:t>‹N›</a:t>
            </a:fld>
            <a:endParaRPr lang="it-IT" altLang="it-IT"/>
          </a:p>
        </p:txBody>
      </p:sp>
    </p:spTree>
    <p:extLst>
      <p:ext uri="{BB962C8B-B14F-4D97-AF65-F5344CB8AC3E}">
        <p14:creationId xmlns:p14="http://schemas.microsoft.com/office/powerpoint/2010/main" val="1214379919"/>
      </p:ext>
    </p:extLst>
  </p:cSld>
  <p:clrMapOvr>
    <a:masterClrMapping/>
  </p:clrMapOvr>
  <p:transition spd="med">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FontTx/>
              <a:buNone/>
              <a:defRPr/>
            </a:lvl1pPr>
          </a:lstStyle>
          <a:p>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FontTx/>
              <a:buNone/>
              <a:defRPr/>
            </a:lvl1pPr>
          </a:lstStyle>
          <a:p>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FontTx/>
              <a:buNone/>
              <a:defRPr/>
            </a:lvl1pPr>
          </a:lstStyle>
          <a:p>
            <a:fld id="{8D0E90DE-58B5-4868-8026-AA1889D0876C}"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cut/>
  </p:transition>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tmp"/></Relationships>
</file>

<file path=ppt/slides/_rels/slide2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tm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tmp"/></Relationships>
</file>

<file path=ppt/slides/_rels/slide7.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tmp"/></Relationships>
</file>

<file path=ppt/slides/_rels/slide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9.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7000"/>
            <a:lum/>
          </a:blip>
          <a:srcRect/>
          <a:stretch>
            <a:fillRect l="-2000" t="-40000" r="-2000" b="-40000"/>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subTitle" idx="1"/>
          </p:nvPr>
        </p:nvSpPr>
        <p:spPr>
          <a:xfrm>
            <a:off x="395536" y="1844675"/>
            <a:ext cx="8352927" cy="4105275"/>
          </a:xfrm>
        </p:spPr>
        <p:txBody>
          <a:bodyPr/>
          <a:lstStyle/>
          <a:p>
            <a:pPr algn="l">
              <a:lnSpc>
                <a:spcPct val="80000"/>
              </a:lnSpc>
            </a:pPr>
            <a:endParaRPr lang="it-IT" altLang="it-IT" sz="1000" b="1" dirty="0"/>
          </a:p>
          <a:p>
            <a:pPr algn="l">
              <a:lnSpc>
                <a:spcPct val="80000"/>
              </a:lnSpc>
            </a:pPr>
            <a:r>
              <a:rPr lang="it-IT" altLang="it-IT" sz="2000" b="1" dirty="0" smtClean="0"/>
              <a:t>RIPROGRAMMAZIONE DI OPERA PUBBLICA INFRASTRUTTURALE</a:t>
            </a:r>
          </a:p>
          <a:p>
            <a:pPr algn="l">
              <a:lnSpc>
                <a:spcPct val="80000"/>
              </a:lnSpc>
            </a:pPr>
            <a:r>
              <a:rPr lang="it-IT" altLang="it-IT" sz="2000" b="1" dirty="0" smtClean="0"/>
              <a:t>VARIANTE NORD DELLE STRADE PROVINCIALI 42; 4; 5.</a:t>
            </a:r>
          </a:p>
          <a:p>
            <a:pPr algn="l">
              <a:lnSpc>
                <a:spcPct val="80000"/>
              </a:lnSpc>
            </a:pPr>
            <a:endParaRPr lang="it-IT" altLang="it-IT" sz="2000" b="1" dirty="0" smtClean="0"/>
          </a:p>
          <a:p>
            <a:pPr algn="l">
              <a:lnSpc>
                <a:spcPct val="80000"/>
              </a:lnSpc>
            </a:pPr>
            <a:r>
              <a:rPr lang="it-IT" altLang="it-IT" sz="2000" b="1" dirty="0" smtClean="0">
                <a:solidFill>
                  <a:srgbClr val="C00000"/>
                </a:solidFill>
              </a:rPr>
              <a:t>03-PAESAGGISTICA</a:t>
            </a:r>
            <a:endParaRPr lang="it-IT" altLang="it-IT" sz="2000" b="1" dirty="0">
              <a:solidFill>
                <a:srgbClr val="C00000"/>
              </a:solidFill>
            </a:endParaRPr>
          </a:p>
          <a:p>
            <a:pPr algn="l">
              <a:lnSpc>
                <a:spcPct val="80000"/>
              </a:lnSpc>
            </a:pPr>
            <a:endParaRPr lang="it-IT" altLang="it-IT" sz="1500" b="1" dirty="0"/>
          </a:p>
          <a:p>
            <a:pPr algn="l">
              <a:lnSpc>
                <a:spcPct val="80000"/>
              </a:lnSpc>
            </a:pPr>
            <a:endParaRPr lang="it-IT" altLang="it-IT" sz="1400" dirty="0"/>
          </a:p>
          <a:p>
            <a:pPr algn="l">
              <a:lnSpc>
                <a:spcPct val="80000"/>
              </a:lnSpc>
            </a:pPr>
            <a:endParaRPr lang="it-IT" altLang="it-IT" sz="1000" dirty="0"/>
          </a:p>
          <a:p>
            <a:pPr algn="l">
              <a:lnSpc>
                <a:spcPct val="80000"/>
              </a:lnSpc>
            </a:pPr>
            <a:endParaRPr lang="it-IT" altLang="it-IT" sz="1000" dirty="0"/>
          </a:p>
          <a:p>
            <a:pPr algn="l">
              <a:lnSpc>
                <a:spcPct val="80000"/>
              </a:lnSpc>
            </a:pPr>
            <a:r>
              <a:rPr lang="it-IT" altLang="it-IT" sz="1400" b="1" dirty="0"/>
              <a:t>Relazione dell’arch. Aldo Caiti</a:t>
            </a:r>
          </a:p>
          <a:p>
            <a:pPr algn="l">
              <a:lnSpc>
                <a:spcPct val="80000"/>
              </a:lnSpc>
            </a:pPr>
            <a:endParaRPr lang="it-IT" altLang="it-IT" sz="14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r>
              <a:rPr lang="it-IT" altLang="it-IT" sz="900" dirty="0" smtClean="0"/>
              <a:t>Reggio Emilia, </a:t>
            </a:r>
            <a:r>
              <a:rPr lang="it-IT" altLang="it-IT" sz="900" dirty="0" smtClean="0"/>
              <a:t>22-giugno-2023</a:t>
            </a:r>
            <a:endParaRPr lang="it-IT" altLang="it-IT" sz="900" dirty="0"/>
          </a:p>
        </p:txBody>
      </p:sp>
      <p:pic>
        <p:nvPicPr>
          <p:cNvPr id="2054" name="Picture 6" descr="testa logo_2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431" y="476672"/>
            <a:ext cx="4051300" cy="728662"/>
          </a:xfrm>
          <a:prstGeom prst="rect">
            <a:avLst/>
          </a:prstGeom>
          <a:solidFill>
            <a:schemeClr val="bg2"/>
          </a:solidFill>
          <a:effectLst/>
        </p:spPr>
      </p:pic>
    </p:spTree>
    <p:extLst>
      <p:ext uri="{BB962C8B-B14F-4D97-AF65-F5344CB8AC3E}">
        <p14:creationId xmlns:p14="http://schemas.microsoft.com/office/powerpoint/2010/main" val="749476117"/>
      </p:ext>
    </p:extLst>
  </p:cSld>
  <p:clrMapOvr>
    <a:masterClrMapping/>
  </p:clrMapOvr>
  <p:transition spd="med">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6" name="Rettangolo 5"/>
          <p:cNvSpPr/>
          <p:nvPr/>
        </p:nvSpPr>
        <p:spPr>
          <a:xfrm>
            <a:off x="462086" y="1124158"/>
            <a:ext cx="8147819" cy="3600986"/>
          </a:xfrm>
          <a:prstGeom prst="rect">
            <a:avLst/>
          </a:prstGeom>
        </p:spPr>
        <p:txBody>
          <a:bodyPr wrap="square">
            <a:spAutoFit/>
          </a:bodyPr>
          <a:lstStyle/>
          <a:p>
            <a:pPr>
              <a:buNone/>
            </a:pPr>
            <a:r>
              <a:rPr lang="it-IT" sz="1200" dirty="0" smtClean="0"/>
              <a:t>È indubbio che un intervento infrastrutturale lineare in leggero rilevato rispetto al piano di campagna attuale in un contesto periurbano, che percorre da ovest ad est il corridoio infrastrutturale di PSC, previsto a separazione tra insediamenti residenziali – urbani consolidati ed insediamenti consolidati produttivi di vecchio e più recente insediamento, presenta anche punti critici ed impatti negativi da mitigare e compensare.</a:t>
            </a:r>
          </a:p>
          <a:p>
            <a:pPr>
              <a:buNone/>
            </a:pPr>
            <a:r>
              <a:rPr lang="it-IT" sz="1200" dirty="0" smtClean="0"/>
              <a:t>In questa direzione operano gli interventi previsti nella relazione paesaggistica che riprendono e riconfermano le misure di mitigazione che corredano il progetto esecutivo del 2° stralcio elaborato da </a:t>
            </a:r>
            <a:r>
              <a:rPr lang="it-IT" sz="1200" dirty="0" err="1" smtClean="0"/>
              <a:t>Instudio</a:t>
            </a:r>
            <a:r>
              <a:rPr lang="it-IT" sz="1200" dirty="0" smtClean="0"/>
              <a:t> per il 1° lotto funzionale (asse 3).</a:t>
            </a:r>
          </a:p>
          <a:p>
            <a:pPr>
              <a:buNone/>
            </a:pPr>
            <a:r>
              <a:rPr lang="it-IT" sz="1200" dirty="0" smtClean="0"/>
              <a:t>Con la medesima logica vengono confermati ed implementati gli interventi di mitigazione e compensazione (asfalti fonoassorbenti, barriere antirumore, fasce verdi di ambientazione stradale, opere di regimazione delle acque, sottopassi ciclopedonali e sistema di mobilità veicolare e ciclopedonale del contesto) che corredano il progetto definitivo del 2° lotto funzionale (asse 2).</a:t>
            </a:r>
          </a:p>
          <a:p>
            <a:pPr>
              <a:buNone/>
            </a:pPr>
            <a:r>
              <a:rPr lang="it-IT" sz="1200" dirty="0" smtClean="0"/>
              <a:t>Oltre a ciò il progetto urbano in corrispondenza della direttrice est – ovest dalla rotatoria 1 alla rotatoria 2 (</a:t>
            </a:r>
            <a:r>
              <a:rPr lang="it-IT" sz="1200" dirty="0" err="1" smtClean="0"/>
              <a:t>var</a:t>
            </a:r>
            <a:r>
              <a:rPr lang="it-IT" sz="1200" dirty="0" smtClean="0"/>
              <a:t>. alla S.P. 30 in esercizio dal 2009) evidenzia, su planimetrie aggiornate dello stato di fatto, le condizioni di </a:t>
            </a:r>
            <a:r>
              <a:rPr lang="it-IT" sz="1200" dirty="0" err="1" smtClean="0"/>
              <a:t>intervisibilità</a:t>
            </a:r>
            <a:r>
              <a:rPr lang="it-IT" sz="1200" dirty="0" smtClean="0"/>
              <a:t> e gli interventi previsti per mitigare e compensare gli impatti che la nuova viabilità ha indotto sul territorio agricolo aperto e sul territorio periurbano del settore nord – orientale del capoluogo dove sono in corso di realizzazione interventi di nuova urbanizzazione</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10</a:t>
            </a:fld>
            <a:endParaRPr lang="it-IT" altLang="it-IT" dirty="0"/>
          </a:p>
        </p:txBody>
      </p:sp>
      <p:sp>
        <p:nvSpPr>
          <p:cNvPr id="5" name="Rectangle 8"/>
          <p:cNvSpPr>
            <a:spLocks noChangeArrowheads="1"/>
          </p:cNvSpPr>
          <p:nvPr/>
        </p:nvSpPr>
        <p:spPr bwMode="auto">
          <a:xfrm>
            <a:off x="539552" y="260350"/>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Il progetto urbano per il miglioramento della qualità urbana del paesaggio</a:t>
            </a:r>
            <a:endParaRPr lang="it-IT" altLang="it-IT" sz="1600" b="1" dirty="0">
              <a:solidFill>
                <a:srgbClr val="C00000"/>
              </a:solidFill>
            </a:endParaRPr>
          </a:p>
        </p:txBody>
      </p:sp>
    </p:spTree>
    <p:extLst>
      <p:ext uri="{BB962C8B-B14F-4D97-AF65-F5344CB8AC3E}">
        <p14:creationId xmlns:p14="http://schemas.microsoft.com/office/powerpoint/2010/main" val="3189474994"/>
      </p:ext>
    </p:extLst>
  </p:cSld>
  <p:clrMapOvr>
    <a:masterClrMapping/>
  </p:clrMapOvr>
  <p:transition spd="med">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6" name="Rettangolo 5"/>
          <p:cNvSpPr/>
          <p:nvPr/>
        </p:nvSpPr>
        <p:spPr>
          <a:xfrm>
            <a:off x="462086" y="908720"/>
            <a:ext cx="8147819" cy="499047"/>
          </a:xfrm>
          <a:prstGeom prst="rect">
            <a:avLst/>
          </a:prstGeom>
        </p:spPr>
        <p:txBody>
          <a:bodyPr wrap="square">
            <a:spAutoFit/>
          </a:bodyPr>
          <a:lstStyle/>
          <a:p>
            <a:pPr>
              <a:buNone/>
            </a:pPr>
            <a:r>
              <a:rPr lang="it-IT" sz="1200" dirty="0" smtClean="0"/>
              <a:t>In tale contesto le fasce di ambientazione stradale vengono implementate ed organizzate in modo da integrarsi sotto il profilo visivo e funzionale con l’assetto urbanistico di progetto degli ambiti di nuovo insediamento sopracitati.</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11</a:t>
            </a:fld>
            <a:endParaRPr lang="it-IT" altLang="it-IT" dirty="0"/>
          </a:p>
        </p:txBody>
      </p:sp>
      <p:sp>
        <p:nvSpPr>
          <p:cNvPr id="5" name="Rectangle 8"/>
          <p:cNvSpPr>
            <a:spLocks noChangeArrowheads="1"/>
          </p:cNvSpPr>
          <p:nvPr/>
        </p:nvSpPr>
        <p:spPr bwMode="auto">
          <a:xfrm>
            <a:off x="539552" y="260350"/>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Il progetto urbano per il miglioramento della qualità urbana del paesaggio</a:t>
            </a:r>
            <a:endParaRPr lang="it-IT" altLang="it-IT" sz="1600" b="1" dirty="0">
              <a:solidFill>
                <a:srgbClr val="C00000"/>
              </a:solidFill>
            </a:endParaRPr>
          </a:p>
        </p:txBody>
      </p:sp>
      <p:sp>
        <p:nvSpPr>
          <p:cNvPr id="7" name="Rettangolo 6"/>
          <p:cNvSpPr/>
          <p:nvPr/>
        </p:nvSpPr>
        <p:spPr>
          <a:xfrm>
            <a:off x="462086" y="5810273"/>
            <a:ext cx="8147819" cy="286682"/>
          </a:xfrm>
          <a:prstGeom prst="rect">
            <a:avLst/>
          </a:prstGeom>
        </p:spPr>
        <p:txBody>
          <a:bodyPr wrap="square">
            <a:spAutoFit/>
          </a:bodyPr>
          <a:lstStyle/>
          <a:p>
            <a:pPr>
              <a:buNone/>
            </a:pPr>
            <a:r>
              <a:rPr lang="it-IT" sz="1200" dirty="0" smtClean="0"/>
              <a:t>Figura 13 - Tavola completa del progetto urbano direttrice est-ovest e relativa legenda ampliata</a:t>
            </a:r>
          </a:p>
        </p:txBody>
      </p:sp>
      <p:pic>
        <p:nvPicPr>
          <p:cNvPr id="8" name="Immagine 7"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 y="1414511"/>
            <a:ext cx="9144000" cy="4407314"/>
          </a:xfrm>
          <a:prstGeom prst="rect">
            <a:avLst/>
          </a:prstGeom>
        </p:spPr>
      </p:pic>
    </p:spTree>
    <p:extLst>
      <p:ext uri="{BB962C8B-B14F-4D97-AF65-F5344CB8AC3E}">
        <p14:creationId xmlns:p14="http://schemas.microsoft.com/office/powerpoint/2010/main" val="1138216244"/>
      </p:ext>
    </p:extLst>
  </p:cSld>
  <p:clrMapOvr>
    <a:masterClrMapping/>
  </p:clrMapOvr>
  <p:transition spd="med">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12</a:t>
            </a:fld>
            <a:endParaRPr lang="it-IT" altLang="it-IT" dirty="0"/>
          </a:p>
        </p:txBody>
      </p:sp>
      <p:sp>
        <p:nvSpPr>
          <p:cNvPr id="5" name="Rectangle 8"/>
          <p:cNvSpPr>
            <a:spLocks noChangeArrowheads="1"/>
          </p:cNvSpPr>
          <p:nvPr/>
        </p:nvSpPr>
        <p:spPr bwMode="auto">
          <a:xfrm>
            <a:off x="539552" y="260350"/>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Il progetto urbano per il miglioramento della qualità urbana del paesaggio</a:t>
            </a:r>
            <a:endParaRPr lang="it-IT" altLang="it-IT" sz="1600" b="1" dirty="0">
              <a:solidFill>
                <a:srgbClr val="C00000"/>
              </a:solidFill>
            </a:endParaRPr>
          </a:p>
        </p:txBody>
      </p:sp>
      <p:sp>
        <p:nvSpPr>
          <p:cNvPr id="7" name="Rettangolo 6"/>
          <p:cNvSpPr/>
          <p:nvPr/>
        </p:nvSpPr>
        <p:spPr>
          <a:xfrm>
            <a:off x="462086" y="5810273"/>
            <a:ext cx="8147819" cy="286682"/>
          </a:xfrm>
          <a:prstGeom prst="rect">
            <a:avLst/>
          </a:prstGeom>
        </p:spPr>
        <p:txBody>
          <a:bodyPr wrap="square">
            <a:spAutoFit/>
          </a:bodyPr>
          <a:lstStyle/>
          <a:p>
            <a:pPr>
              <a:buNone/>
            </a:pPr>
            <a:r>
              <a:rPr lang="it-IT" sz="1200" dirty="0" smtClean="0"/>
              <a:t>Figura 14 - Progetto urbano direttrice ovest- est 2° stralcio lotto 1 asse 3 - in attuazione</a:t>
            </a:r>
          </a:p>
        </p:txBody>
      </p:sp>
      <p:pic>
        <p:nvPicPr>
          <p:cNvPr id="3" name="Immagine 2"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7173"/>
            <a:ext cx="9144000" cy="3283654"/>
          </a:xfrm>
          <a:prstGeom prst="rect">
            <a:avLst/>
          </a:prstGeom>
        </p:spPr>
      </p:pic>
    </p:spTree>
    <p:extLst>
      <p:ext uri="{BB962C8B-B14F-4D97-AF65-F5344CB8AC3E}">
        <p14:creationId xmlns:p14="http://schemas.microsoft.com/office/powerpoint/2010/main" val="2840091405"/>
      </p:ext>
    </p:extLst>
  </p:cSld>
  <p:clrMapOvr>
    <a:masterClrMapping/>
  </p:clrMapOvr>
  <p:transition spd="med">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13</a:t>
            </a:fld>
            <a:endParaRPr lang="it-IT" altLang="it-IT" dirty="0"/>
          </a:p>
        </p:txBody>
      </p:sp>
      <p:sp>
        <p:nvSpPr>
          <p:cNvPr id="5" name="Rectangle 8"/>
          <p:cNvSpPr>
            <a:spLocks noChangeArrowheads="1"/>
          </p:cNvSpPr>
          <p:nvPr/>
        </p:nvSpPr>
        <p:spPr bwMode="auto">
          <a:xfrm>
            <a:off x="539552" y="260350"/>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Il progetto urbano per il miglioramento della qualità urbana del paesaggio</a:t>
            </a:r>
            <a:endParaRPr lang="it-IT" altLang="it-IT" sz="1600" b="1" dirty="0">
              <a:solidFill>
                <a:srgbClr val="C00000"/>
              </a:solidFill>
            </a:endParaRPr>
          </a:p>
        </p:txBody>
      </p:sp>
      <p:sp>
        <p:nvSpPr>
          <p:cNvPr id="7" name="Rettangolo 6"/>
          <p:cNvSpPr/>
          <p:nvPr/>
        </p:nvSpPr>
        <p:spPr>
          <a:xfrm>
            <a:off x="462086" y="5810273"/>
            <a:ext cx="8147819" cy="286682"/>
          </a:xfrm>
          <a:prstGeom prst="rect">
            <a:avLst/>
          </a:prstGeom>
        </p:spPr>
        <p:txBody>
          <a:bodyPr wrap="square">
            <a:spAutoFit/>
          </a:bodyPr>
          <a:lstStyle/>
          <a:p>
            <a:pPr>
              <a:buNone/>
            </a:pPr>
            <a:r>
              <a:rPr lang="it-IT" sz="1200" dirty="0" smtClean="0"/>
              <a:t>Figura 15 - Progetto urbano direttrice ovest- est 2° stralcio lotto 2 asse 2 - in progetto</a:t>
            </a:r>
          </a:p>
        </p:txBody>
      </p:sp>
      <p:pic>
        <p:nvPicPr>
          <p:cNvPr id="4" name="Immagine 3"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4214"/>
            <a:ext cx="9144000" cy="4469572"/>
          </a:xfrm>
          <a:prstGeom prst="rect">
            <a:avLst/>
          </a:prstGeom>
        </p:spPr>
      </p:pic>
    </p:spTree>
    <p:extLst>
      <p:ext uri="{BB962C8B-B14F-4D97-AF65-F5344CB8AC3E}">
        <p14:creationId xmlns:p14="http://schemas.microsoft.com/office/powerpoint/2010/main" val="3051332555"/>
      </p:ext>
    </p:extLst>
  </p:cSld>
  <p:clrMapOvr>
    <a:masterClrMapping/>
  </p:clrMapOvr>
  <p:transition spd="med">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14</a:t>
            </a:fld>
            <a:endParaRPr lang="it-IT" altLang="it-IT" dirty="0"/>
          </a:p>
        </p:txBody>
      </p:sp>
      <p:sp>
        <p:nvSpPr>
          <p:cNvPr id="5" name="Rectangle 8"/>
          <p:cNvSpPr>
            <a:spLocks noChangeArrowheads="1"/>
          </p:cNvSpPr>
          <p:nvPr/>
        </p:nvSpPr>
        <p:spPr bwMode="auto">
          <a:xfrm>
            <a:off x="539552" y="260350"/>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Il progetto urbano per il miglioramento della qualità urbana del paesaggio</a:t>
            </a:r>
            <a:endParaRPr lang="it-IT" altLang="it-IT" sz="1600" b="1" dirty="0">
              <a:solidFill>
                <a:srgbClr val="C00000"/>
              </a:solidFill>
            </a:endParaRPr>
          </a:p>
        </p:txBody>
      </p:sp>
      <p:sp>
        <p:nvSpPr>
          <p:cNvPr id="7" name="Rettangolo 6"/>
          <p:cNvSpPr/>
          <p:nvPr/>
        </p:nvSpPr>
        <p:spPr>
          <a:xfrm>
            <a:off x="462086" y="5810273"/>
            <a:ext cx="8147819" cy="499047"/>
          </a:xfrm>
          <a:prstGeom prst="rect">
            <a:avLst/>
          </a:prstGeom>
        </p:spPr>
        <p:txBody>
          <a:bodyPr wrap="square">
            <a:spAutoFit/>
          </a:bodyPr>
          <a:lstStyle/>
          <a:p>
            <a:pPr>
              <a:buNone/>
            </a:pPr>
            <a:r>
              <a:rPr lang="it-IT" sz="1200" dirty="0" smtClean="0"/>
              <a:t>Figura 16 - Progetto urbano direttrice ovest- est 1° stralcio in esercizio dal 2009 e sistema del verde previsto negli ambiti dotati di PUA approvato</a:t>
            </a:r>
          </a:p>
        </p:txBody>
      </p:sp>
      <p:pic>
        <p:nvPicPr>
          <p:cNvPr id="3" name="Immagine 2"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04" y="1685681"/>
            <a:ext cx="8897592" cy="3486637"/>
          </a:xfrm>
          <a:prstGeom prst="rect">
            <a:avLst/>
          </a:prstGeom>
        </p:spPr>
      </p:pic>
    </p:spTree>
    <p:extLst>
      <p:ext uri="{BB962C8B-B14F-4D97-AF65-F5344CB8AC3E}">
        <p14:creationId xmlns:p14="http://schemas.microsoft.com/office/powerpoint/2010/main" val="1622920380"/>
      </p:ext>
    </p:extLst>
  </p:cSld>
  <p:clrMapOvr>
    <a:masterClrMapping/>
  </p:clrMapOvr>
  <p:transition spd="med">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15</a:t>
            </a:fld>
            <a:endParaRPr lang="it-IT" altLang="it-IT" dirty="0"/>
          </a:p>
        </p:txBody>
      </p:sp>
      <p:sp>
        <p:nvSpPr>
          <p:cNvPr id="7" name="Rectangle 8"/>
          <p:cNvSpPr>
            <a:spLocks noChangeArrowheads="1"/>
          </p:cNvSpPr>
          <p:nvPr/>
        </p:nvSpPr>
        <p:spPr bwMode="auto">
          <a:xfrm>
            <a:off x="539552" y="188640"/>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Piano territoriale paesistico regionale (PTPR) e Piano territoriale di coordinamento provinciale (PTCP)</a:t>
            </a:r>
            <a:endParaRPr lang="it-IT" altLang="it-IT" sz="1600" b="1" dirty="0">
              <a:solidFill>
                <a:srgbClr val="C00000"/>
              </a:solidFill>
            </a:endParaRPr>
          </a:p>
        </p:txBody>
      </p:sp>
      <p:sp>
        <p:nvSpPr>
          <p:cNvPr id="8" name="Rettangolo 7"/>
          <p:cNvSpPr/>
          <p:nvPr/>
        </p:nvSpPr>
        <p:spPr>
          <a:xfrm>
            <a:off x="467544" y="836712"/>
            <a:ext cx="8147819" cy="1726627"/>
          </a:xfrm>
          <a:prstGeom prst="rect">
            <a:avLst/>
          </a:prstGeom>
        </p:spPr>
        <p:txBody>
          <a:bodyPr wrap="square">
            <a:spAutoFit/>
          </a:bodyPr>
          <a:lstStyle/>
          <a:p>
            <a:pPr>
              <a:buNone/>
            </a:pPr>
            <a:r>
              <a:rPr lang="it-IT" sz="1200" dirty="0" smtClean="0"/>
              <a:t>Il corridoio infrastrutturale in base al PTPR interseca marginalmente e nel settore d’incrocio le seguenti tre unità di paesaggio:</a:t>
            </a:r>
          </a:p>
          <a:p>
            <a:pPr>
              <a:buNone/>
            </a:pPr>
            <a:r>
              <a:rPr lang="it-IT" sz="1200" dirty="0" smtClean="0"/>
              <a:t>- Unità di paesaggio n° 5 – bonifiche estensi;</a:t>
            </a:r>
          </a:p>
          <a:p>
            <a:pPr>
              <a:buNone/>
            </a:pPr>
            <a:r>
              <a:rPr lang="it-IT" sz="1200" dirty="0" smtClean="0"/>
              <a:t>- Unità di paesaggio n° 8 – Pianura bolognese, modenese e reggiana;</a:t>
            </a:r>
          </a:p>
          <a:p>
            <a:pPr>
              <a:buNone/>
            </a:pPr>
            <a:r>
              <a:rPr lang="it-IT" sz="1200" dirty="0" smtClean="0"/>
              <a:t>- Unità di paesaggio n° 9 – pianura parmense.</a:t>
            </a:r>
          </a:p>
          <a:p>
            <a:pPr>
              <a:buNone/>
            </a:pPr>
            <a:r>
              <a:rPr lang="it-IT" sz="1200" dirty="0" smtClean="0"/>
              <a:t>Nel PTCP il II° stralcio della tangenziale a Novellara ricade interamente nell’ambito di paesaggio e contesti paesaggistici di rilievo provinciale n° 4 “pianura orientale” (fig. 18).</a:t>
            </a:r>
          </a:p>
        </p:txBody>
      </p:sp>
      <p:sp>
        <p:nvSpPr>
          <p:cNvPr id="9" name="Rettangolo 8"/>
          <p:cNvSpPr/>
          <p:nvPr/>
        </p:nvSpPr>
        <p:spPr>
          <a:xfrm>
            <a:off x="467544" y="6237312"/>
            <a:ext cx="8147819" cy="286682"/>
          </a:xfrm>
          <a:prstGeom prst="rect">
            <a:avLst/>
          </a:prstGeom>
        </p:spPr>
        <p:txBody>
          <a:bodyPr wrap="square">
            <a:spAutoFit/>
          </a:bodyPr>
          <a:lstStyle/>
          <a:p>
            <a:pPr>
              <a:buNone/>
            </a:pPr>
            <a:r>
              <a:rPr lang="it-IT" sz="1200" dirty="0" smtClean="0"/>
              <a:t>Figura 17 - Sovrapposizione tracciato II stralcio con unità di paesaggio del PTPR</a:t>
            </a:r>
          </a:p>
        </p:txBody>
      </p:sp>
      <p:pic>
        <p:nvPicPr>
          <p:cNvPr id="10" name="Immagine 9"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645" y="2640119"/>
            <a:ext cx="5535615" cy="3531926"/>
          </a:xfrm>
          <a:prstGeom prst="rect">
            <a:avLst/>
          </a:prstGeom>
        </p:spPr>
      </p:pic>
    </p:spTree>
    <p:extLst>
      <p:ext uri="{BB962C8B-B14F-4D97-AF65-F5344CB8AC3E}">
        <p14:creationId xmlns:p14="http://schemas.microsoft.com/office/powerpoint/2010/main" val="1716696412"/>
      </p:ext>
    </p:extLst>
  </p:cSld>
  <p:clrMapOvr>
    <a:masterClrMapping/>
  </p:clrMapOvr>
  <p:transition spd="med">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16</a:t>
            </a:fld>
            <a:endParaRPr lang="it-IT" altLang="it-IT" dirty="0"/>
          </a:p>
        </p:txBody>
      </p:sp>
      <p:sp>
        <p:nvSpPr>
          <p:cNvPr id="7"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Piano territoriale paesistico regionale (PTPR) e Piano territoriale di coordinamento provinciale (PTCP)</a:t>
            </a:r>
            <a:endParaRPr lang="it-IT" altLang="it-IT" sz="1600" b="1" dirty="0">
              <a:solidFill>
                <a:srgbClr val="C00000"/>
              </a:solidFill>
            </a:endParaRPr>
          </a:p>
        </p:txBody>
      </p:sp>
      <p:sp>
        <p:nvSpPr>
          <p:cNvPr id="8" name="Rettangolo 7"/>
          <p:cNvSpPr/>
          <p:nvPr/>
        </p:nvSpPr>
        <p:spPr>
          <a:xfrm>
            <a:off x="467544" y="6021288"/>
            <a:ext cx="8147819" cy="499047"/>
          </a:xfrm>
          <a:prstGeom prst="rect">
            <a:avLst/>
          </a:prstGeom>
        </p:spPr>
        <p:txBody>
          <a:bodyPr wrap="square">
            <a:spAutoFit/>
          </a:bodyPr>
          <a:lstStyle/>
          <a:p>
            <a:pPr>
              <a:buNone/>
            </a:pPr>
            <a:r>
              <a:rPr lang="it-IT" sz="1200" dirty="0" smtClean="0"/>
              <a:t>Figura 18 - Sovrapposizione tracciato II stralcio con ambiti di paesaggio e contesti paesaggistici di rilievo provinciale del PTCP</a:t>
            </a:r>
          </a:p>
        </p:txBody>
      </p:sp>
      <p:pic>
        <p:nvPicPr>
          <p:cNvPr id="4" name="Immagine 3"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988939"/>
            <a:ext cx="7200800" cy="4815535"/>
          </a:xfrm>
          <a:prstGeom prst="rect">
            <a:avLst/>
          </a:prstGeom>
        </p:spPr>
      </p:pic>
      <p:sp>
        <p:nvSpPr>
          <p:cNvPr id="6" name="Rettangolo 5"/>
          <p:cNvSpPr/>
          <p:nvPr/>
        </p:nvSpPr>
        <p:spPr>
          <a:xfrm>
            <a:off x="4067944" y="3384146"/>
            <a:ext cx="1512168" cy="304699"/>
          </a:xfrm>
          <a:prstGeom prst="rect">
            <a:avLst/>
          </a:prstGeom>
        </p:spPr>
        <p:txBody>
          <a:bodyPr wrap="square">
            <a:spAutoFit/>
          </a:bodyPr>
          <a:lstStyle/>
          <a:p>
            <a:pPr>
              <a:buNone/>
            </a:pPr>
            <a:r>
              <a:rPr lang="it-IT" sz="1200" b="1" dirty="0" smtClean="0">
                <a:solidFill>
                  <a:srgbClr val="C00000"/>
                </a:solidFill>
              </a:rPr>
              <a:t>Pianura Orientale</a:t>
            </a:r>
          </a:p>
        </p:txBody>
      </p:sp>
    </p:spTree>
    <p:extLst>
      <p:ext uri="{BB962C8B-B14F-4D97-AF65-F5344CB8AC3E}">
        <p14:creationId xmlns:p14="http://schemas.microsoft.com/office/powerpoint/2010/main" val="2966034762"/>
      </p:ext>
    </p:extLst>
  </p:cSld>
  <p:clrMapOvr>
    <a:masterClrMapping/>
  </p:clrMapOvr>
  <p:transition spd="med">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17</a:t>
            </a:fld>
            <a:endParaRPr lang="it-IT" altLang="it-IT" dirty="0"/>
          </a:p>
        </p:txBody>
      </p:sp>
      <p:sp>
        <p:nvSpPr>
          <p:cNvPr id="7"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Descrizione dei caratteri paesaggistici del contesto e dell’area di intervento</a:t>
            </a:r>
            <a:endParaRPr lang="it-IT" altLang="it-IT" sz="1600" b="1" dirty="0">
              <a:solidFill>
                <a:srgbClr val="C00000"/>
              </a:solidFill>
            </a:endParaRPr>
          </a:p>
        </p:txBody>
      </p:sp>
      <p:sp>
        <p:nvSpPr>
          <p:cNvPr id="8" name="Rettangolo 7"/>
          <p:cNvSpPr/>
          <p:nvPr/>
        </p:nvSpPr>
        <p:spPr>
          <a:xfrm>
            <a:off x="467544" y="908720"/>
            <a:ext cx="8147819" cy="3637919"/>
          </a:xfrm>
          <a:prstGeom prst="rect">
            <a:avLst/>
          </a:prstGeom>
        </p:spPr>
        <p:txBody>
          <a:bodyPr wrap="square">
            <a:spAutoFit/>
          </a:bodyPr>
          <a:lstStyle/>
          <a:p>
            <a:pPr>
              <a:buNone/>
            </a:pPr>
            <a:r>
              <a:rPr lang="it-IT" sz="1200" dirty="0" smtClean="0"/>
              <a:t>La tangenziale nord a Novellara, per il tratto ancora da completare, interessa una fascia di territorio dell’ampiezza media di circa 70 m (corridoio infrastrutturale) che procedendo da ovest ad est:</a:t>
            </a:r>
          </a:p>
          <a:p>
            <a:pPr>
              <a:buNone/>
            </a:pPr>
            <a:r>
              <a:rPr lang="it-IT" sz="1200" dirty="0" smtClean="0"/>
              <a:t>a) Nel tratto ovest dalla rotatoria 4 alla rotatoria 3, di recente ultimata, occupa i terreni agricoli coltivati a rotazione che si sviluppano immediatamente a sud del </a:t>
            </a:r>
            <a:r>
              <a:rPr lang="it-IT" sz="1200" dirty="0" err="1" smtClean="0"/>
              <a:t>dugale</a:t>
            </a:r>
            <a:r>
              <a:rPr lang="it-IT" sz="1200" dirty="0" smtClean="0"/>
              <a:t> </a:t>
            </a:r>
            <a:r>
              <a:rPr lang="it-IT" sz="1200" dirty="0" err="1" smtClean="0"/>
              <a:t>Frassanello</a:t>
            </a:r>
            <a:r>
              <a:rPr lang="it-IT" sz="1200" dirty="0" smtClean="0"/>
              <a:t> e della strada comunale omonima;</a:t>
            </a:r>
          </a:p>
          <a:p>
            <a:pPr>
              <a:buNone/>
            </a:pPr>
            <a:r>
              <a:rPr lang="it-IT" sz="1200" dirty="0" smtClean="0"/>
              <a:t>b) Per il tratto est, dalla rotatoria 3 alla rotatoria 2 in esercizio dal 2009 sulla SP 5 via Colombo, il corridoio infrastrutturale occupa la fascia di territorio periurbano che separa gli insediamenti consolidati prevalentemente residenziali dagli insediamenti storici di matrice rurale e da più recenti insediamenti produttivi che si sono sviluppati a nord e a cavaliere della SP 5 per Reggiolo.</a:t>
            </a:r>
          </a:p>
          <a:p>
            <a:pPr>
              <a:buNone/>
            </a:pPr>
            <a:r>
              <a:rPr lang="it-IT" sz="1200" dirty="0" smtClean="0"/>
              <a:t>- I caratteri paesaggistici del contesto, pur notevolmente modificati in termini di tessiture agricole ordinamenti colturali ed equipaggiamento verde, hanno comunque conservato il carattere di ruralità per il tratto ovest della tangenziale dalla rotatoria 4 alla rotatoria 3.</a:t>
            </a:r>
          </a:p>
          <a:p>
            <a:pPr>
              <a:buNone/>
            </a:pPr>
            <a:r>
              <a:rPr lang="it-IT" sz="1200" dirty="0" smtClean="0"/>
              <a:t>- Di contro, pur in presenza di un assetto strutturale della viabilità storica e delle vie d’acqua sostanzialmente inalterato rispetto alle mappe catastali d’impianto, tutto il territorio posto ad est della direttrice visiva Casino di Sotto – Mulino di Sotto e a sud del tracciato di progetto dell’asse 2 dalla rotatoria 3 alla rotatoria 2 posta su via Colombo, ha perso del tutto i caratteri di ruralità e presenta le tessiture proprie dell’espansione urbana dei decenni ’60 – ’70 del secolo scorso.</a:t>
            </a:r>
          </a:p>
        </p:txBody>
      </p:sp>
    </p:spTree>
    <p:extLst>
      <p:ext uri="{BB962C8B-B14F-4D97-AF65-F5344CB8AC3E}">
        <p14:creationId xmlns:p14="http://schemas.microsoft.com/office/powerpoint/2010/main" val="394170921"/>
      </p:ext>
    </p:extLst>
  </p:cSld>
  <p:clrMapOvr>
    <a:masterClrMapping/>
  </p:clrMapOvr>
  <p:transition spd="med">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18</a:t>
            </a:fld>
            <a:endParaRPr lang="it-IT" altLang="it-IT" dirty="0"/>
          </a:p>
        </p:txBody>
      </p:sp>
      <p:sp>
        <p:nvSpPr>
          <p:cNvPr id="7"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Descrizione dei caratteri paesaggistici del contesto e dell’area di intervento</a:t>
            </a:r>
            <a:endParaRPr lang="it-IT" altLang="it-IT" sz="1600" b="1" dirty="0">
              <a:solidFill>
                <a:srgbClr val="C00000"/>
              </a:solidFill>
            </a:endParaRPr>
          </a:p>
        </p:txBody>
      </p:sp>
      <p:sp>
        <p:nvSpPr>
          <p:cNvPr id="8" name="Rettangolo 7"/>
          <p:cNvSpPr/>
          <p:nvPr/>
        </p:nvSpPr>
        <p:spPr>
          <a:xfrm>
            <a:off x="467544" y="5878622"/>
            <a:ext cx="8147819" cy="286682"/>
          </a:xfrm>
          <a:prstGeom prst="rect">
            <a:avLst/>
          </a:prstGeom>
        </p:spPr>
        <p:txBody>
          <a:bodyPr wrap="square">
            <a:spAutoFit/>
          </a:bodyPr>
          <a:lstStyle/>
          <a:p>
            <a:pPr>
              <a:buNone/>
            </a:pPr>
            <a:r>
              <a:rPr lang="it-IT" sz="1200" dirty="0" smtClean="0"/>
              <a:t>Figura 23 – Stato di attuazione del PRG 1973 – 1979 ad inizi anni ‘80</a:t>
            </a:r>
          </a:p>
        </p:txBody>
      </p:sp>
      <p:pic>
        <p:nvPicPr>
          <p:cNvPr id="3" name="Immagine 2"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057" y="877238"/>
            <a:ext cx="7128792" cy="4984616"/>
          </a:xfrm>
          <a:prstGeom prst="rect">
            <a:avLst/>
          </a:prstGeom>
        </p:spPr>
      </p:pic>
    </p:spTree>
    <p:extLst>
      <p:ext uri="{BB962C8B-B14F-4D97-AF65-F5344CB8AC3E}">
        <p14:creationId xmlns:p14="http://schemas.microsoft.com/office/powerpoint/2010/main" val="213609210"/>
      </p:ext>
    </p:extLst>
  </p:cSld>
  <p:clrMapOvr>
    <a:masterClrMapping/>
  </p:clrMapOvr>
  <p:transition spd="med">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19</a:t>
            </a:fld>
            <a:endParaRPr lang="it-IT" altLang="it-IT" dirty="0"/>
          </a:p>
        </p:txBody>
      </p:sp>
      <p:sp>
        <p:nvSpPr>
          <p:cNvPr id="7"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Descrizione dei caratteri paesaggistici del contesto e dell’area di intervento</a:t>
            </a:r>
            <a:endParaRPr lang="it-IT" altLang="it-IT" sz="1600" b="1" dirty="0">
              <a:solidFill>
                <a:srgbClr val="C00000"/>
              </a:solidFill>
            </a:endParaRPr>
          </a:p>
        </p:txBody>
      </p:sp>
      <p:sp>
        <p:nvSpPr>
          <p:cNvPr id="8" name="Rettangolo 7"/>
          <p:cNvSpPr/>
          <p:nvPr/>
        </p:nvSpPr>
        <p:spPr>
          <a:xfrm>
            <a:off x="467544" y="5878622"/>
            <a:ext cx="8147819" cy="286682"/>
          </a:xfrm>
          <a:prstGeom prst="rect">
            <a:avLst/>
          </a:prstGeom>
        </p:spPr>
        <p:txBody>
          <a:bodyPr wrap="square">
            <a:spAutoFit/>
          </a:bodyPr>
          <a:lstStyle/>
          <a:p>
            <a:pPr>
              <a:buNone/>
            </a:pPr>
            <a:r>
              <a:rPr lang="it-IT" sz="1200" dirty="0" smtClean="0"/>
              <a:t>Figura 24 – Punti di ripresa e documentazione fotografica (stato di fatto al 2021 – 2022)</a:t>
            </a:r>
          </a:p>
        </p:txBody>
      </p:sp>
      <p:pic>
        <p:nvPicPr>
          <p:cNvPr id="4" name="Immagine 3"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39" y="915992"/>
            <a:ext cx="7867635" cy="4922670"/>
          </a:xfrm>
          <a:prstGeom prst="rect">
            <a:avLst/>
          </a:prstGeom>
        </p:spPr>
      </p:pic>
    </p:spTree>
    <p:extLst>
      <p:ext uri="{BB962C8B-B14F-4D97-AF65-F5344CB8AC3E}">
        <p14:creationId xmlns:p14="http://schemas.microsoft.com/office/powerpoint/2010/main" val="2855326836"/>
      </p:ext>
    </p:extLst>
  </p:cSld>
  <p:clrMapOvr>
    <a:masterClrMapping/>
  </p:clrMapOvr>
  <p:transition spd="med">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6" name="Rettangolo 5"/>
          <p:cNvSpPr/>
          <p:nvPr/>
        </p:nvSpPr>
        <p:spPr>
          <a:xfrm>
            <a:off x="467544" y="1340534"/>
            <a:ext cx="8147819" cy="4348883"/>
          </a:xfrm>
          <a:prstGeom prst="rect">
            <a:avLst/>
          </a:prstGeom>
        </p:spPr>
        <p:txBody>
          <a:bodyPr wrap="square">
            <a:spAutoFit/>
          </a:bodyPr>
          <a:lstStyle/>
          <a:p>
            <a:pPr>
              <a:buNone/>
            </a:pPr>
            <a:r>
              <a:rPr lang="it-IT" sz="1200" dirty="0" smtClean="0"/>
              <a:t>La relazione paesaggistica relativa al progetto esecutivo del 2° stralcio lotto 1 asse 3, della tangenziale di Novellara “revisione 2014” elaborata dall’Ing. Claudio </a:t>
            </a:r>
            <a:r>
              <a:rPr lang="it-IT" sz="1200" dirty="0" err="1" smtClean="0"/>
              <a:t>Sillato</a:t>
            </a:r>
            <a:r>
              <a:rPr lang="it-IT" sz="1200" dirty="0" smtClean="0"/>
              <a:t> per In Studio riporta in allegato il parere, a firma del responsabile del procedimento, Arch. Andrea Capelli e del Soprintendente Arch. Paola Grifoni, espresso sul progetto medesimo dalla Soprintendenza Archeologica, Belle Arti e Paesaggio per le Province di Bologna, Modena, Reggio Emilia e Ferrara.</a:t>
            </a:r>
          </a:p>
          <a:p>
            <a:pPr>
              <a:buNone/>
            </a:pPr>
            <a:r>
              <a:rPr lang="it-IT" sz="1200" dirty="0" smtClean="0"/>
              <a:t>In detto parere, relativo al progetto esecutivo del 2° stralcio, lotto 1, asse 3, della tangenziale di Novellara che modificava il progetto definitivo per adeguarlo ai vincoli paesaggistici derivanti dalla D.D.R. n° 1945 del 18/06/2009 – Tutela indiretta ai sensi dell’art. 45 </a:t>
            </a:r>
            <a:r>
              <a:rPr lang="it-IT" sz="1200" dirty="0" err="1" smtClean="0"/>
              <a:t>D.lgs</a:t>
            </a:r>
            <a:r>
              <a:rPr lang="it-IT" sz="1200" dirty="0" smtClean="0"/>
              <a:t> 42/2004 – Area di rispetto del Casino di Sotto e del Mulino di Sotto si legge tra l’altro:</a:t>
            </a:r>
          </a:p>
          <a:p>
            <a:pPr>
              <a:buNone/>
            </a:pPr>
            <a:r>
              <a:rPr lang="it-IT" sz="1200" dirty="0" smtClean="0"/>
              <a:t>&lt;&lt;</a:t>
            </a:r>
          </a:p>
          <a:p>
            <a:pPr>
              <a:buNone/>
            </a:pPr>
            <a:r>
              <a:rPr lang="it-IT" sz="1200" dirty="0" smtClean="0"/>
              <a:t>- Preso atto che il progetto prevede un intervento di variante al progetto definitivo del secondo stralcio della Tangenziale di Novellara;</a:t>
            </a:r>
          </a:p>
          <a:p>
            <a:pPr>
              <a:buNone/>
            </a:pPr>
            <a:r>
              <a:rPr lang="it-IT" sz="1200" dirty="0" smtClean="0"/>
              <a:t>- Valutata la nota del Comune di Novellara del 29/10/2011 </a:t>
            </a:r>
            <a:r>
              <a:rPr lang="it-IT" sz="1200" dirty="0" err="1" smtClean="0"/>
              <a:t>prot</a:t>
            </a:r>
            <a:r>
              <a:rPr lang="it-IT" sz="1200" dirty="0" smtClean="0"/>
              <a:t>. 14553 che in sostanza recepisce quanto richiesto dall’ufficio scrivente con nota del 25/07/2011 – </a:t>
            </a:r>
            <a:r>
              <a:rPr lang="it-IT" sz="1200" dirty="0" err="1" smtClean="0"/>
              <a:t>prot</a:t>
            </a:r>
            <a:r>
              <a:rPr lang="it-IT" sz="1200" dirty="0" smtClean="0"/>
              <a:t> 11554, Visto l’atto di convenzione fra il Comune di Novellara e la Società Iniziative Ambientali </a:t>
            </a:r>
            <a:r>
              <a:rPr lang="it-IT" sz="1200" dirty="0" err="1" smtClean="0"/>
              <a:t>srl</a:t>
            </a:r>
            <a:r>
              <a:rPr lang="it-IT" sz="1200" dirty="0" smtClean="0"/>
              <a:t> del 18/12/2003;</a:t>
            </a:r>
          </a:p>
          <a:p>
            <a:pPr>
              <a:buNone/>
            </a:pPr>
            <a:r>
              <a:rPr lang="it-IT" sz="1200" dirty="0" smtClean="0"/>
              <a:t>- Visto l’atto deliberativo della giunta Comunale di Novellara in data 06/09/2011 – nr 127 Reg. deliberazioni, che sostanzia la volontà di perseguire gli obiettivi di riqualificazione dell’ambito soggetto a vincolo come delineati dal DDR 1945/2009 e ne assume formale impegno a darne concreta attuazione,</a:t>
            </a:r>
          </a:p>
          <a:p>
            <a:pPr>
              <a:buNone/>
            </a:pPr>
            <a:r>
              <a:rPr lang="it-IT" sz="1200" dirty="0" smtClean="0"/>
              <a:t>- Questa Soprintendenza valuta il progetto compatibile con l’assetto tutelato.&gt;&gt;</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2</a:t>
            </a:fld>
            <a:endParaRPr lang="it-IT" altLang="it-IT"/>
          </a:p>
        </p:txBody>
      </p:sp>
      <p:sp>
        <p:nvSpPr>
          <p:cNvPr id="5"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premessa</a:t>
            </a:r>
            <a:endParaRPr lang="it-IT" altLang="it-IT" sz="1600" b="1" dirty="0">
              <a:solidFill>
                <a:srgbClr val="C00000"/>
              </a:solidFill>
            </a:endParaRPr>
          </a:p>
        </p:txBody>
      </p:sp>
    </p:spTree>
    <p:extLst>
      <p:ext uri="{BB962C8B-B14F-4D97-AF65-F5344CB8AC3E}">
        <p14:creationId xmlns:p14="http://schemas.microsoft.com/office/powerpoint/2010/main" val="3977038101"/>
      </p:ext>
    </p:extLst>
  </p:cSld>
  <p:clrMapOvr>
    <a:masterClrMapping/>
  </p:clrMapOvr>
  <p:transition spd="med">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20</a:t>
            </a:fld>
            <a:endParaRPr lang="it-IT" altLang="it-IT" dirty="0"/>
          </a:p>
        </p:txBody>
      </p:sp>
      <p:sp>
        <p:nvSpPr>
          <p:cNvPr id="7"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Descrizione dei caratteri paesaggistici del contesto e dell’area di intervento</a:t>
            </a:r>
            <a:endParaRPr lang="it-IT" altLang="it-IT" sz="1600" b="1" dirty="0">
              <a:solidFill>
                <a:srgbClr val="C00000"/>
              </a:solidFill>
            </a:endParaRPr>
          </a:p>
        </p:txBody>
      </p:sp>
      <p:pic>
        <p:nvPicPr>
          <p:cNvPr id="3" name="Immagine 2"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908720"/>
            <a:ext cx="3770331" cy="5639032"/>
          </a:xfrm>
          <a:prstGeom prst="rect">
            <a:avLst/>
          </a:prstGeom>
        </p:spPr>
      </p:pic>
      <p:pic>
        <p:nvPicPr>
          <p:cNvPr id="5" name="Immagine 4" descr="Ritaglio scherm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457" y="859418"/>
            <a:ext cx="3494144" cy="5688334"/>
          </a:xfrm>
          <a:prstGeom prst="rect">
            <a:avLst/>
          </a:prstGeom>
        </p:spPr>
      </p:pic>
    </p:spTree>
    <p:extLst>
      <p:ext uri="{BB962C8B-B14F-4D97-AF65-F5344CB8AC3E}">
        <p14:creationId xmlns:p14="http://schemas.microsoft.com/office/powerpoint/2010/main" val="1739248232"/>
      </p:ext>
    </p:extLst>
  </p:cSld>
  <p:clrMapOvr>
    <a:masterClrMapping/>
  </p:clrMapOvr>
  <p:transition spd="med">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21</a:t>
            </a:fld>
            <a:endParaRPr lang="it-IT" altLang="it-IT" dirty="0"/>
          </a:p>
        </p:txBody>
      </p:sp>
      <p:sp>
        <p:nvSpPr>
          <p:cNvPr id="7"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Descrizione dei caratteri paesaggistici del contesto e dell’area di intervento</a:t>
            </a:r>
            <a:endParaRPr lang="it-IT" altLang="it-IT" sz="1600" b="1" dirty="0">
              <a:solidFill>
                <a:srgbClr val="C00000"/>
              </a:solidFill>
            </a:endParaRPr>
          </a:p>
        </p:txBody>
      </p:sp>
      <p:pic>
        <p:nvPicPr>
          <p:cNvPr id="4" name="Immagine 3"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862846"/>
            <a:ext cx="3494520" cy="5287963"/>
          </a:xfrm>
          <a:prstGeom prst="rect">
            <a:avLst/>
          </a:prstGeom>
        </p:spPr>
      </p:pic>
      <p:pic>
        <p:nvPicPr>
          <p:cNvPr id="6" name="Immagine 5" descr="Ritaglio scherm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862846"/>
            <a:ext cx="3973703" cy="5287963"/>
          </a:xfrm>
          <a:prstGeom prst="rect">
            <a:avLst/>
          </a:prstGeom>
        </p:spPr>
      </p:pic>
    </p:spTree>
    <p:extLst>
      <p:ext uri="{BB962C8B-B14F-4D97-AF65-F5344CB8AC3E}">
        <p14:creationId xmlns:p14="http://schemas.microsoft.com/office/powerpoint/2010/main" val="2246866515"/>
      </p:ext>
    </p:extLst>
  </p:cSld>
  <p:clrMapOvr>
    <a:masterClrMapping/>
  </p:clrMapOvr>
  <p:transition spd="med">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22</a:t>
            </a:fld>
            <a:endParaRPr lang="it-IT" altLang="it-IT" dirty="0"/>
          </a:p>
        </p:txBody>
      </p:sp>
      <p:sp>
        <p:nvSpPr>
          <p:cNvPr id="5" name="Rectangle 8"/>
          <p:cNvSpPr>
            <a:spLocks noChangeArrowheads="1"/>
          </p:cNvSpPr>
          <p:nvPr/>
        </p:nvSpPr>
        <p:spPr bwMode="auto">
          <a:xfrm>
            <a:off x="539552" y="1695116"/>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Il progetto del II° stralcio – lotto 2 – asse2</a:t>
            </a:r>
            <a:endParaRPr lang="it-IT" altLang="it-IT" sz="1600" b="1" dirty="0">
              <a:solidFill>
                <a:srgbClr val="C00000"/>
              </a:solidFill>
            </a:endParaRPr>
          </a:p>
        </p:txBody>
      </p:sp>
      <p:sp>
        <p:nvSpPr>
          <p:cNvPr id="6" name="Rettangolo 5"/>
          <p:cNvSpPr/>
          <p:nvPr/>
        </p:nvSpPr>
        <p:spPr>
          <a:xfrm>
            <a:off x="467544" y="2127164"/>
            <a:ext cx="8147819" cy="2751522"/>
          </a:xfrm>
          <a:prstGeom prst="rect">
            <a:avLst/>
          </a:prstGeom>
        </p:spPr>
        <p:txBody>
          <a:bodyPr wrap="square">
            <a:spAutoFit/>
          </a:bodyPr>
          <a:lstStyle/>
          <a:p>
            <a:pPr>
              <a:buNone/>
            </a:pPr>
            <a:r>
              <a:rPr lang="it-IT" sz="1200" dirty="0" smtClean="0"/>
              <a:t>Le caratteristiche tecniche dell’opera infrastrutturale lineare dalla rotatoria 3 alla rotatoria 2 sono analoghe a quelle del lotto 1.</a:t>
            </a:r>
          </a:p>
          <a:p>
            <a:pPr>
              <a:buNone/>
            </a:pPr>
            <a:r>
              <a:rPr lang="it-IT" sz="1200" dirty="0" smtClean="0"/>
              <a:t>Nel tratto oggetto di riprogrammazione la nuova viabilità si stacca dalla rotatoria 3, procede in territorio agricolo con andamento sud – est ed attraversa un campo già sede di colture vivaistiche.</a:t>
            </a:r>
          </a:p>
          <a:p>
            <a:pPr>
              <a:buNone/>
            </a:pPr>
            <a:r>
              <a:rPr lang="it-IT" sz="1200" dirty="0" smtClean="0"/>
              <a:t>Il tracciato di progetto interseca pressoché ortogonalmente strada reatino (viabilità storica) interrompendola; prosegue nel corridoio infrastrutturale privo di vegetazione arborea che si determina negli spazi aperti tra via Fermi e le case più a nord del quartiere “principessa”; costeggia la collinetta realizzata agli inizi del 2000 come barriera antirumore e giunto sulla direttrice via Fermi a nord – quartiere principessa, il tracciato piega verso nord interferendo con terreni privati, alberati e macchie di vegetazione spontanea prima di immettersi nella rotatoria 2 in esercizio dal 2009 sulla quale sfocia anche uno stradello a fondo cieco di servizio ai lotti edificati.</a:t>
            </a:r>
          </a:p>
          <a:p>
            <a:pPr>
              <a:buNone/>
            </a:pPr>
            <a:r>
              <a:rPr lang="it-IT" sz="1200" dirty="0" smtClean="0"/>
              <a:t>Sul tratto terminale lato sud prospettano edifici residenziali con giardino e un fabbricato produttivo con aree pertinenziali pressoché totalmente impermeabilizzate e prive di alberature (Fig. 26 e 27).</a:t>
            </a:r>
          </a:p>
        </p:txBody>
      </p:sp>
    </p:spTree>
    <p:extLst>
      <p:ext uri="{BB962C8B-B14F-4D97-AF65-F5344CB8AC3E}">
        <p14:creationId xmlns:p14="http://schemas.microsoft.com/office/powerpoint/2010/main" val="678331551"/>
      </p:ext>
    </p:extLst>
  </p:cSld>
  <p:clrMapOvr>
    <a:masterClrMapping/>
  </p:clrMapOvr>
  <p:transition spd="med">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23</a:t>
            </a:fld>
            <a:endParaRPr lang="it-IT" altLang="it-IT" dirty="0"/>
          </a:p>
        </p:txBody>
      </p:sp>
      <p:sp>
        <p:nvSpPr>
          <p:cNvPr id="5"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Il progetto del II° stralcio – lotto 2 – asse2</a:t>
            </a:r>
            <a:endParaRPr lang="it-IT" altLang="it-IT" sz="1600" b="1" dirty="0">
              <a:solidFill>
                <a:srgbClr val="C00000"/>
              </a:solidFill>
            </a:endParaRPr>
          </a:p>
        </p:txBody>
      </p:sp>
      <p:sp>
        <p:nvSpPr>
          <p:cNvPr id="6" name="Rettangolo 5"/>
          <p:cNvSpPr/>
          <p:nvPr/>
        </p:nvSpPr>
        <p:spPr>
          <a:xfrm>
            <a:off x="467544" y="6022638"/>
            <a:ext cx="8147819" cy="286682"/>
          </a:xfrm>
          <a:prstGeom prst="rect">
            <a:avLst/>
          </a:prstGeom>
        </p:spPr>
        <p:txBody>
          <a:bodyPr wrap="square">
            <a:spAutoFit/>
          </a:bodyPr>
          <a:lstStyle/>
          <a:p>
            <a:pPr>
              <a:buNone/>
            </a:pPr>
            <a:r>
              <a:rPr lang="it-IT" sz="1200" dirty="0" smtClean="0"/>
              <a:t>Figura 26 – tracciato tangenziale nord 2° lotto asse 2 – lettera A su foto aerea con ambiti di trasformazione del PSC</a:t>
            </a:r>
          </a:p>
        </p:txBody>
      </p:sp>
      <p:pic>
        <p:nvPicPr>
          <p:cNvPr id="3" name="Immagine 2"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43" y="692696"/>
            <a:ext cx="8337228" cy="5025545"/>
          </a:xfrm>
          <a:prstGeom prst="rect">
            <a:avLst/>
          </a:prstGeom>
        </p:spPr>
      </p:pic>
    </p:spTree>
    <p:extLst>
      <p:ext uri="{BB962C8B-B14F-4D97-AF65-F5344CB8AC3E}">
        <p14:creationId xmlns:p14="http://schemas.microsoft.com/office/powerpoint/2010/main" val="2506875446"/>
      </p:ext>
    </p:extLst>
  </p:cSld>
  <p:clrMapOvr>
    <a:masterClrMapping/>
  </p:clrMapOvr>
  <p:transition spd="med">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24</a:t>
            </a:fld>
            <a:endParaRPr lang="it-IT" altLang="it-IT" dirty="0"/>
          </a:p>
        </p:txBody>
      </p:sp>
      <p:sp>
        <p:nvSpPr>
          <p:cNvPr id="5"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Il progetto del II° stralcio – lotto 2 – asse2</a:t>
            </a:r>
            <a:endParaRPr lang="it-IT" altLang="it-IT" sz="1600" b="1" dirty="0">
              <a:solidFill>
                <a:srgbClr val="C00000"/>
              </a:solidFill>
            </a:endParaRPr>
          </a:p>
        </p:txBody>
      </p:sp>
      <p:sp>
        <p:nvSpPr>
          <p:cNvPr id="6" name="Rettangolo 5"/>
          <p:cNvSpPr/>
          <p:nvPr/>
        </p:nvSpPr>
        <p:spPr>
          <a:xfrm>
            <a:off x="467544" y="6022638"/>
            <a:ext cx="8147819" cy="286682"/>
          </a:xfrm>
          <a:prstGeom prst="rect">
            <a:avLst/>
          </a:prstGeom>
        </p:spPr>
        <p:txBody>
          <a:bodyPr wrap="square">
            <a:spAutoFit/>
          </a:bodyPr>
          <a:lstStyle/>
          <a:p>
            <a:pPr>
              <a:buNone/>
            </a:pPr>
            <a:r>
              <a:rPr lang="it-IT" sz="1200" dirty="0" smtClean="0"/>
              <a:t>Figura 27 – corridoio infrastrutturale tra le rotatorie 3 e 2 – edificazione del contesto</a:t>
            </a:r>
          </a:p>
        </p:txBody>
      </p:sp>
      <p:pic>
        <p:nvPicPr>
          <p:cNvPr id="4" name="Immagine 3"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620688"/>
            <a:ext cx="7934320" cy="5283828"/>
          </a:xfrm>
          <a:prstGeom prst="rect">
            <a:avLst/>
          </a:prstGeom>
        </p:spPr>
      </p:pic>
    </p:spTree>
    <p:extLst>
      <p:ext uri="{BB962C8B-B14F-4D97-AF65-F5344CB8AC3E}">
        <p14:creationId xmlns:p14="http://schemas.microsoft.com/office/powerpoint/2010/main" val="3783747795"/>
      </p:ext>
    </p:extLst>
  </p:cSld>
  <p:clrMapOvr>
    <a:masterClrMapping/>
  </p:clrMapOvr>
  <p:transition spd="med">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25</a:t>
            </a:fld>
            <a:endParaRPr lang="it-IT" altLang="it-IT" dirty="0"/>
          </a:p>
        </p:txBody>
      </p:sp>
      <p:sp>
        <p:nvSpPr>
          <p:cNvPr id="5"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Caratteristiche del progetto – rotatorie, sottopassi ed opere complementari</a:t>
            </a:r>
            <a:endParaRPr lang="it-IT" altLang="it-IT" sz="1600" b="1" dirty="0">
              <a:solidFill>
                <a:srgbClr val="C00000"/>
              </a:solidFill>
            </a:endParaRPr>
          </a:p>
        </p:txBody>
      </p:sp>
      <p:sp>
        <p:nvSpPr>
          <p:cNvPr id="6" name="Rettangolo 5"/>
          <p:cNvSpPr/>
          <p:nvPr/>
        </p:nvSpPr>
        <p:spPr>
          <a:xfrm>
            <a:off x="467545" y="1057745"/>
            <a:ext cx="4752528" cy="2677656"/>
          </a:xfrm>
          <a:prstGeom prst="rect">
            <a:avLst/>
          </a:prstGeom>
        </p:spPr>
        <p:txBody>
          <a:bodyPr wrap="square">
            <a:spAutoFit/>
          </a:bodyPr>
          <a:lstStyle/>
          <a:p>
            <a:pPr>
              <a:buNone/>
            </a:pPr>
            <a:r>
              <a:rPr lang="it-IT" sz="1200" dirty="0" smtClean="0"/>
              <a:t>Tutte le opere rientranti nel 1° lotto funzionale ivi compresa la realizzazione della rotatoria 3 hanno ottenuto l’autorizzazione paesaggistica in quanto compatibili con l’assetto tutelato.</a:t>
            </a:r>
          </a:p>
          <a:p>
            <a:pPr>
              <a:buNone/>
            </a:pPr>
            <a:r>
              <a:rPr lang="it-IT" sz="1200" dirty="0" smtClean="0"/>
              <a:t>Relativamente al sottopasso ciclopedonale di via Reatino (viabilità storica interrotta ortogonalmente dal passaggio del 2° lotto del 2° stralcio della tangenziale) si evidenzia che la sua interruzione rende indispensabile dare continuità nord – sud al sistema dei percorsi ciclopedonali di connessione del centro abitato del capoluogo e nello specifico del quadrante centro settentrionale dello stesso con il sistema delle Valli di Novellara; con gli ambiti agricoli di rilievo paesaggistico e con gli ambiti agricoli di margine della vigente strumentazione urbanistica.</a:t>
            </a:r>
          </a:p>
        </p:txBody>
      </p:sp>
      <p:pic>
        <p:nvPicPr>
          <p:cNvPr id="7" name="Immagine 6" descr="Ritaglio schermata"/>
          <p:cNvPicPr>
            <a:picLocks noChangeAspect="1"/>
          </p:cNvPicPr>
          <p:nvPr/>
        </p:nvPicPr>
        <p:blipFill rotWithShape="1">
          <a:blip r:embed="rId3">
            <a:extLst>
              <a:ext uri="{28A0092B-C50C-407E-A947-70E740481C1C}">
                <a14:useLocalDpi xmlns:a14="http://schemas.microsoft.com/office/drawing/2010/main" val="0"/>
              </a:ext>
            </a:extLst>
          </a:blip>
          <a:srcRect r="62188" b="47046"/>
          <a:stretch/>
        </p:blipFill>
        <p:spPr>
          <a:xfrm>
            <a:off x="5528972" y="1031316"/>
            <a:ext cx="2989844" cy="4701939"/>
          </a:xfrm>
          <a:prstGeom prst="rect">
            <a:avLst/>
          </a:prstGeom>
        </p:spPr>
      </p:pic>
    </p:spTree>
    <p:extLst>
      <p:ext uri="{BB962C8B-B14F-4D97-AF65-F5344CB8AC3E}">
        <p14:creationId xmlns:p14="http://schemas.microsoft.com/office/powerpoint/2010/main" val="2083656623"/>
      </p:ext>
    </p:extLst>
  </p:cSld>
  <p:clrMapOvr>
    <a:masterClrMapping/>
  </p:clrMapOvr>
  <p:transition spd="med">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26</a:t>
            </a:fld>
            <a:endParaRPr lang="it-IT" altLang="it-IT" dirty="0"/>
          </a:p>
        </p:txBody>
      </p:sp>
      <p:sp>
        <p:nvSpPr>
          <p:cNvPr id="5"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Inserimento paesaggistico ambientale</a:t>
            </a:r>
            <a:endParaRPr lang="it-IT" altLang="it-IT" sz="1600" b="1" dirty="0">
              <a:solidFill>
                <a:srgbClr val="C00000"/>
              </a:solidFill>
            </a:endParaRPr>
          </a:p>
        </p:txBody>
      </p:sp>
      <p:sp>
        <p:nvSpPr>
          <p:cNvPr id="6" name="Rettangolo 5"/>
          <p:cNvSpPr/>
          <p:nvPr/>
        </p:nvSpPr>
        <p:spPr>
          <a:xfrm>
            <a:off x="395536" y="765002"/>
            <a:ext cx="8291264" cy="1191095"/>
          </a:xfrm>
          <a:prstGeom prst="rect">
            <a:avLst/>
          </a:prstGeom>
        </p:spPr>
        <p:txBody>
          <a:bodyPr wrap="square">
            <a:spAutoFit/>
          </a:bodyPr>
          <a:lstStyle/>
          <a:p>
            <a:pPr>
              <a:buNone/>
            </a:pPr>
            <a:r>
              <a:rPr lang="it-IT" sz="1200" dirty="0" smtClean="0"/>
              <a:t>L’inserimento paesaggistico ambientale della nuova infrastruttura viabilistica lineare con le relative rotatorie, sopraelevata mediamente di m 1,20 rispetto al piano di campagna, non può che muovere dalle conclusioni della Valutazione Ambientale Strategica (VAS).</a:t>
            </a:r>
          </a:p>
          <a:p>
            <a:pPr>
              <a:buNone/>
            </a:pPr>
            <a:r>
              <a:rPr lang="it-IT" sz="1200" dirty="0" smtClean="0"/>
              <a:t>Essa individua, per la sostenibilità dell’azione e per la mitigazione degli impatti nel contesto urbano, periurbano e rurale, alcune irrinunciabili necessità che per i sistemi sensibili interferiti impongono gli interventi descritti in tabella.</a:t>
            </a:r>
          </a:p>
        </p:txBody>
      </p:sp>
      <p:sp>
        <p:nvSpPr>
          <p:cNvPr id="8" name="Rettangolo 7"/>
          <p:cNvSpPr/>
          <p:nvPr/>
        </p:nvSpPr>
        <p:spPr>
          <a:xfrm>
            <a:off x="395535" y="1980528"/>
            <a:ext cx="8219827" cy="4348883"/>
          </a:xfrm>
          <a:prstGeom prst="rect">
            <a:avLst/>
          </a:prstGeom>
        </p:spPr>
        <p:txBody>
          <a:bodyPr wrap="square">
            <a:spAutoFit/>
          </a:bodyPr>
          <a:lstStyle/>
          <a:p>
            <a:pPr>
              <a:buNone/>
            </a:pPr>
            <a:r>
              <a:rPr lang="it-IT" sz="1200" dirty="0" smtClean="0"/>
              <a:t>Tra le misure da mettere in campo per mitigare i livelli di esposizione al rumore, quelle di più problematico inserimento nel contesto paesaggistico urbano e periurbano sono le barriere acustiche in pannelli sandwich di lamiera e lana minerale con H minima di m 2 e potere fonoassorbente minimo di 30 dB da installare per tratti di 450 e 100 m lungo il ciglio sud della tangenziale e per un ulteriore tratto di 350 m lungo il ciglio nord della stessa.</a:t>
            </a:r>
          </a:p>
          <a:p>
            <a:pPr>
              <a:buNone/>
            </a:pPr>
            <a:r>
              <a:rPr lang="it-IT" sz="1200" dirty="0" smtClean="0"/>
              <a:t>L’impatto visivo delle barriere acustiche viene mitigato dalle fasce verdi di ambientazione della infrastruttura viaria con la messa a dimora di alberature e cespugliati costituite da specie arboree e arbustive autoctone e naturalizzate prevalentemente a foglia caduca e scelte tra quelle più adatte a trattenere gli inquinanti atmosferici.</a:t>
            </a:r>
          </a:p>
          <a:p>
            <a:pPr>
              <a:buNone/>
            </a:pPr>
            <a:r>
              <a:rPr lang="it-IT" sz="1200" dirty="0" smtClean="0"/>
              <a:t>Gli obiettivi affidati alla organizzazione delle fasce verdi di ambientazione stradale in sede di progettazione esecutiva vengono elencati nei seguenti punti:</a:t>
            </a:r>
          </a:p>
          <a:p>
            <a:pPr>
              <a:buNone/>
            </a:pPr>
            <a:r>
              <a:rPr lang="it-IT" sz="1200" dirty="0" smtClean="0"/>
              <a:t>a) Salvaguardare le interrelazioni visive tra Mulino di Sotto e Casino di Sotto nella fascia di tutela relativa ripristinando il doppio filare alberato;</a:t>
            </a:r>
          </a:p>
          <a:p>
            <a:pPr>
              <a:buNone/>
            </a:pPr>
            <a:r>
              <a:rPr lang="it-IT" sz="1200" dirty="0" smtClean="0"/>
              <a:t>b) Esternamente al cono di visuale tutelato e per il 1° lotto funzionale del II° stralcio, rispettare l’impianto del verde previsto nel progetto esecutivo eventualmente implementandolo anche per il tratto tra rotatoria 4 e rotatoria 5 in accordo con le proprietà agricole che fronteggiano la strada;</a:t>
            </a:r>
          </a:p>
          <a:p>
            <a:pPr>
              <a:buNone/>
            </a:pPr>
            <a:r>
              <a:rPr lang="it-IT" sz="1200" dirty="0" smtClean="0"/>
              <a:t>c) In corrispondenza del 2° lotto funzionale implementare lo spessore della fascia di ambientazione stradale organizzando la tessitura degli impianti verdi alberati in modo da perseguire l’integrazione morfologica, paesaggistica ed ambientale con il verde alberato e cespugliato esistente da salvaguardare;</a:t>
            </a:r>
          </a:p>
          <a:p>
            <a:pPr>
              <a:buNone/>
            </a:pPr>
            <a:r>
              <a:rPr lang="it-IT" sz="1200" dirty="0" smtClean="0"/>
              <a:t>d) Implementare la fascia di ambientazione stradale anche in corrispondenza del 1° stralcio della tangenziale in esercizio dal 2009;</a:t>
            </a:r>
          </a:p>
        </p:txBody>
      </p:sp>
    </p:spTree>
    <p:extLst>
      <p:ext uri="{BB962C8B-B14F-4D97-AF65-F5344CB8AC3E}">
        <p14:creationId xmlns:p14="http://schemas.microsoft.com/office/powerpoint/2010/main" val="3063202651"/>
      </p:ext>
    </p:extLst>
  </p:cSld>
  <p:clrMapOvr>
    <a:masterClrMapping/>
  </p:clrMapOvr>
  <p:transition spd="med">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27</a:t>
            </a:fld>
            <a:endParaRPr lang="it-IT" altLang="it-IT" dirty="0"/>
          </a:p>
        </p:txBody>
      </p:sp>
      <p:sp>
        <p:nvSpPr>
          <p:cNvPr id="5"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Inserimento paesaggistico ambientale</a:t>
            </a:r>
            <a:endParaRPr lang="it-IT" altLang="it-IT" sz="1600" b="1" dirty="0">
              <a:solidFill>
                <a:srgbClr val="C00000"/>
              </a:solidFill>
            </a:endParaRPr>
          </a:p>
        </p:txBody>
      </p:sp>
      <p:sp>
        <p:nvSpPr>
          <p:cNvPr id="6" name="Rettangolo 5"/>
          <p:cNvSpPr/>
          <p:nvPr/>
        </p:nvSpPr>
        <p:spPr>
          <a:xfrm>
            <a:off x="395535" y="765002"/>
            <a:ext cx="8219827" cy="1403461"/>
          </a:xfrm>
          <a:prstGeom prst="rect">
            <a:avLst/>
          </a:prstGeom>
        </p:spPr>
        <p:txBody>
          <a:bodyPr wrap="square">
            <a:spAutoFit/>
          </a:bodyPr>
          <a:lstStyle/>
          <a:p>
            <a:pPr>
              <a:buNone/>
            </a:pPr>
            <a:r>
              <a:rPr lang="it-IT" sz="1200" dirty="0" smtClean="0"/>
              <a:t>e) Garantire la connessione ciclopedonale delle fasce verdi di ambientazione stradale con il sistema dei servizi e del verde pubblico attraverso una rete di percorsi idonea ad assicurare le relazioni est–ovest, ma in modo prioritario nord–sud tra capoluogo e sistema delle valli ed aree di valore naturale ed ambientale.</a:t>
            </a:r>
          </a:p>
          <a:p>
            <a:pPr>
              <a:buNone/>
            </a:pPr>
            <a:r>
              <a:rPr lang="it-IT" sz="1200" dirty="0" smtClean="0"/>
              <a:t>Limitatamente all’inserimento paesaggistico del II° stralcio della tangenziale, con particolare riferimento al 2° lotto – asse 2 – ancora da completare per mettere in connessione la rotatoria 3 con la rotatoria 2, si rinvia alle riprese fotografiche dello stato dei luoghi e alle visualizzazioni del progetto che di seguito si riportano.</a:t>
            </a:r>
          </a:p>
        </p:txBody>
      </p:sp>
    </p:spTree>
    <p:extLst>
      <p:ext uri="{BB962C8B-B14F-4D97-AF65-F5344CB8AC3E}">
        <p14:creationId xmlns:p14="http://schemas.microsoft.com/office/powerpoint/2010/main" val="3958176763"/>
      </p:ext>
    </p:extLst>
  </p:cSld>
  <p:clrMapOvr>
    <a:masterClrMapping/>
  </p:clrMapOvr>
  <p:transition spd="med">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28</a:t>
            </a:fld>
            <a:endParaRPr lang="it-IT" altLang="it-IT" dirty="0"/>
          </a:p>
        </p:txBody>
      </p:sp>
      <p:sp>
        <p:nvSpPr>
          <p:cNvPr id="6" name="Rettangolo 5"/>
          <p:cNvSpPr/>
          <p:nvPr/>
        </p:nvSpPr>
        <p:spPr>
          <a:xfrm>
            <a:off x="179512" y="6331000"/>
            <a:ext cx="6893271" cy="286682"/>
          </a:xfrm>
          <a:prstGeom prst="rect">
            <a:avLst/>
          </a:prstGeom>
        </p:spPr>
        <p:txBody>
          <a:bodyPr wrap="square">
            <a:spAutoFit/>
          </a:bodyPr>
          <a:lstStyle/>
          <a:p>
            <a:pPr>
              <a:buNone/>
            </a:pPr>
            <a:r>
              <a:rPr lang="it-IT" sz="1200" dirty="0" smtClean="0"/>
              <a:t>Viste di inserimento</a:t>
            </a:r>
          </a:p>
        </p:txBody>
      </p:sp>
      <p:pic>
        <p:nvPicPr>
          <p:cNvPr id="7" name="Immagine 6"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695907"/>
            <a:ext cx="3802660" cy="5519289"/>
          </a:xfrm>
          <a:prstGeom prst="rect">
            <a:avLst/>
          </a:prstGeom>
        </p:spPr>
      </p:pic>
      <p:pic>
        <p:nvPicPr>
          <p:cNvPr id="10" name="Immagine 9"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692" y="737583"/>
            <a:ext cx="3821720" cy="5499729"/>
          </a:xfrm>
          <a:prstGeom prst="rect">
            <a:avLst/>
          </a:prstGeom>
        </p:spPr>
      </p:pic>
      <p:sp>
        <p:nvSpPr>
          <p:cNvPr id="8"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Inserimento paesaggistico ambientale</a:t>
            </a:r>
            <a:endParaRPr lang="it-IT" altLang="it-IT" sz="1600" b="1" dirty="0">
              <a:solidFill>
                <a:srgbClr val="C00000"/>
              </a:solidFill>
            </a:endParaRPr>
          </a:p>
        </p:txBody>
      </p:sp>
    </p:spTree>
    <p:extLst>
      <p:ext uri="{BB962C8B-B14F-4D97-AF65-F5344CB8AC3E}">
        <p14:creationId xmlns:p14="http://schemas.microsoft.com/office/powerpoint/2010/main" val="379731588"/>
      </p:ext>
    </p:extLst>
  </p:cSld>
  <p:clrMapOvr>
    <a:masterClrMapping/>
  </p:clrMapOvr>
  <p:transition spd="med">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29</a:t>
            </a:fld>
            <a:endParaRPr lang="it-IT" altLang="it-IT" dirty="0"/>
          </a:p>
        </p:txBody>
      </p:sp>
      <p:sp>
        <p:nvSpPr>
          <p:cNvPr id="6" name="Rettangolo 5"/>
          <p:cNvSpPr/>
          <p:nvPr/>
        </p:nvSpPr>
        <p:spPr>
          <a:xfrm>
            <a:off x="179512" y="6331000"/>
            <a:ext cx="6893271" cy="286682"/>
          </a:xfrm>
          <a:prstGeom prst="rect">
            <a:avLst/>
          </a:prstGeom>
        </p:spPr>
        <p:txBody>
          <a:bodyPr wrap="square">
            <a:spAutoFit/>
          </a:bodyPr>
          <a:lstStyle/>
          <a:p>
            <a:pPr>
              <a:buNone/>
            </a:pPr>
            <a:r>
              <a:rPr lang="it-IT" sz="1200" dirty="0" smtClean="0"/>
              <a:t>Viste di inserimento</a:t>
            </a:r>
          </a:p>
        </p:txBody>
      </p:sp>
      <p:pic>
        <p:nvPicPr>
          <p:cNvPr id="3" name="Immagine 2"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19" y="792515"/>
            <a:ext cx="3734277" cy="5155159"/>
          </a:xfrm>
          <a:prstGeom prst="rect">
            <a:avLst/>
          </a:prstGeom>
        </p:spPr>
      </p:pic>
      <p:pic>
        <p:nvPicPr>
          <p:cNvPr id="4" name="Immagine 3"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061" y="769050"/>
            <a:ext cx="3734277" cy="5447313"/>
          </a:xfrm>
          <a:prstGeom prst="rect">
            <a:avLst/>
          </a:prstGeom>
        </p:spPr>
      </p:pic>
      <p:sp>
        <p:nvSpPr>
          <p:cNvPr id="7"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Inserimento paesaggistico ambientale</a:t>
            </a:r>
            <a:endParaRPr lang="it-IT" altLang="it-IT" sz="1600" b="1" dirty="0">
              <a:solidFill>
                <a:srgbClr val="C00000"/>
              </a:solidFill>
            </a:endParaRPr>
          </a:p>
        </p:txBody>
      </p:sp>
    </p:spTree>
    <p:extLst>
      <p:ext uri="{BB962C8B-B14F-4D97-AF65-F5344CB8AC3E}">
        <p14:creationId xmlns:p14="http://schemas.microsoft.com/office/powerpoint/2010/main" val="692875368"/>
      </p:ext>
    </p:extLst>
  </p:cSld>
  <p:clrMapOvr>
    <a:masterClrMapping/>
  </p:clrMapOvr>
  <p:transition spd="med">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6" name="Rettangolo 5"/>
          <p:cNvSpPr/>
          <p:nvPr/>
        </p:nvSpPr>
        <p:spPr>
          <a:xfrm>
            <a:off x="611522" y="5229200"/>
            <a:ext cx="8147819" cy="1136145"/>
          </a:xfrm>
          <a:prstGeom prst="rect">
            <a:avLst/>
          </a:prstGeom>
        </p:spPr>
        <p:txBody>
          <a:bodyPr wrap="square">
            <a:spAutoFit/>
          </a:bodyPr>
          <a:lstStyle/>
          <a:p>
            <a:pPr>
              <a:buNone/>
            </a:pPr>
            <a:r>
              <a:rPr lang="it-IT" sz="1200" dirty="0" smtClean="0"/>
              <a:t>Il secondo lotto funzionale come la rotatoria n° 3 è completamente esterno sia alle aree pertinenziali del Casino di Sotto e del Mulino di Sotto, immobili vincolati ai sensi della legge 1089/1939 e DM 42/2004, sia alle aree del cosiddetto “cono visivo” tra Mulino di Sotto e Casino di Sotto introdotte come “zone di tutela indiretta” ai sensi dell’art. 45 del </a:t>
            </a:r>
            <a:r>
              <a:rPr lang="it-IT" sz="1200" dirty="0" err="1" smtClean="0"/>
              <a:t>D.Lgs</a:t>
            </a:r>
            <a:r>
              <a:rPr lang="it-IT" sz="1200" dirty="0" smtClean="0"/>
              <a:t> 42/2004, con DDR 24/03/2005, 11 mesi dopo l’approvazione del PSC avvenuta con D.C. n° 39 del 26/04/2004.</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3</a:t>
            </a:fld>
            <a:endParaRPr lang="it-IT" altLang="it-IT"/>
          </a:p>
        </p:txBody>
      </p:sp>
      <p:sp>
        <p:nvSpPr>
          <p:cNvPr id="5"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premessa</a:t>
            </a:r>
            <a:endParaRPr lang="it-IT" altLang="it-IT" sz="1600" b="1" dirty="0">
              <a:solidFill>
                <a:srgbClr val="C00000"/>
              </a:solidFill>
            </a:endParaRPr>
          </a:p>
        </p:txBody>
      </p:sp>
      <p:sp>
        <p:nvSpPr>
          <p:cNvPr id="7" name="Rettangolo 6"/>
          <p:cNvSpPr/>
          <p:nvPr/>
        </p:nvSpPr>
        <p:spPr>
          <a:xfrm>
            <a:off x="611559" y="4725144"/>
            <a:ext cx="6048673" cy="318998"/>
          </a:xfrm>
          <a:prstGeom prst="rect">
            <a:avLst/>
          </a:prstGeom>
        </p:spPr>
        <p:txBody>
          <a:bodyPr wrap="square">
            <a:spAutoFit/>
          </a:bodyPr>
          <a:lstStyle/>
          <a:p>
            <a:pPr>
              <a:buNone/>
            </a:pPr>
            <a:r>
              <a:rPr lang="it-IT" dirty="0">
                <a:solidFill>
                  <a:srgbClr val="000000"/>
                </a:solidFill>
              </a:rPr>
              <a:t>Figura 1 - Schema viabilistico provinciale e stato di attuazione</a:t>
            </a:r>
            <a:endParaRPr lang="it-IT" dirty="0"/>
          </a:p>
        </p:txBody>
      </p:sp>
      <p:pic>
        <p:nvPicPr>
          <p:cNvPr id="3" name="Immagine 2"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873" y="692696"/>
            <a:ext cx="6262447" cy="3960440"/>
          </a:xfrm>
          <a:prstGeom prst="rect">
            <a:avLst/>
          </a:prstGeom>
        </p:spPr>
      </p:pic>
    </p:spTree>
    <p:extLst>
      <p:ext uri="{BB962C8B-B14F-4D97-AF65-F5344CB8AC3E}">
        <p14:creationId xmlns:p14="http://schemas.microsoft.com/office/powerpoint/2010/main" val="2164692842"/>
      </p:ext>
    </p:extLst>
  </p:cSld>
  <p:clrMapOvr>
    <a:masterClrMapping/>
  </p:clrMapOvr>
  <p:transition spd="med">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30</a:t>
            </a:fld>
            <a:endParaRPr lang="it-IT" altLang="it-IT" dirty="0"/>
          </a:p>
        </p:txBody>
      </p:sp>
      <p:sp>
        <p:nvSpPr>
          <p:cNvPr id="6" name="Rettangolo 5"/>
          <p:cNvSpPr/>
          <p:nvPr/>
        </p:nvSpPr>
        <p:spPr>
          <a:xfrm>
            <a:off x="179512" y="6331000"/>
            <a:ext cx="6893271" cy="286682"/>
          </a:xfrm>
          <a:prstGeom prst="rect">
            <a:avLst/>
          </a:prstGeom>
        </p:spPr>
        <p:txBody>
          <a:bodyPr wrap="square">
            <a:spAutoFit/>
          </a:bodyPr>
          <a:lstStyle/>
          <a:p>
            <a:pPr>
              <a:buNone/>
            </a:pPr>
            <a:r>
              <a:rPr lang="it-IT" sz="1200" dirty="0" smtClean="0"/>
              <a:t>Viste di inserimento</a:t>
            </a:r>
          </a:p>
        </p:txBody>
      </p:sp>
      <p:pic>
        <p:nvPicPr>
          <p:cNvPr id="5" name="Immagine 4"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710642"/>
            <a:ext cx="3734277" cy="5482237"/>
          </a:xfrm>
          <a:prstGeom prst="rect">
            <a:avLst/>
          </a:prstGeom>
        </p:spPr>
      </p:pic>
      <p:sp>
        <p:nvSpPr>
          <p:cNvPr id="7" name="Rectangle 8"/>
          <p:cNvSpPr>
            <a:spLocks noChangeArrowheads="1"/>
          </p:cNvSpPr>
          <p:nvPr/>
        </p:nvSpPr>
        <p:spPr bwMode="auto">
          <a:xfrm>
            <a:off x="539552" y="260648"/>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Inserimento paesaggistico ambientale</a:t>
            </a:r>
            <a:endParaRPr lang="it-IT" altLang="it-IT" sz="1600" b="1" dirty="0">
              <a:solidFill>
                <a:srgbClr val="C00000"/>
              </a:solidFill>
            </a:endParaRPr>
          </a:p>
        </p:txBody>
      </p:sp>
    </p:spTree>
    <p:extLst>
      <p:ext uri="{BB962C8B-B14F-4D97-AF65-F5344CB8AC3E}">
        <p14:creationId xmlns:p14="http://schemas.microsoft.com/office/powerpoint/2010/main" val="652079008"/>
      </p:ext>
    </p:extLst>
  </p:cSld>
  <p:clrMapOvr>
    <a:masterClrMapping/>
  </p:clrMapOvr>
  <p:transition spd="med">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4</a:t>
            </a:fld>
            <a:endParaRPr lang="it-IT" altLang="it-IT"/>
          </a:p>
        </p:txBody>
      </p:sp>
      <p:sp>
        <p:nvSpPr>
          <p:cNvPr id="8" name="Rectangle 8"/>
          <p:cNvSpPr>
            <a:spLocks noChangeArrowheads="1"/>
          </p:cNvSpPr>
          <p:nvPr/>
        </p:nvSpPr>
        <p:spPr bwMode="auto">
          <a:xfrm>
            <a:off x="539552" y="188640"/>
            <a:ext cx="7992814"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a:t>
            </a:r>
            <a:r>
              <a:rPr lang="it-IT" altLang="it-IT" sz="1600" b="1" dirty="0">
                <a:solidFill>
                  <a:srgbClr val="C00000"/>
                </a:solidFill>
              </a:rPr>
              <a:t>Rapporti con la pianificazione sovraordinata PTCP-PAI-PRGA</a:t>
            </a:r>
          </a:p>
        </p:txBody>
      </p:sp>
      <p:sp>
        <p:nvSpPr>
          <p:cNvPr id="9" name="Rettangolo 8"/>
          <p:cNvSpPr/>
          <p:nvPr/>
        </p:nvSpPr>
        <p:spPr>
          <a:xfrm>
            <a:off x="467544" y="548680"/>
            <a:ext cx="8147819" cy="1403461"/>
          </a:xfrm>
          <a:prstGeom prst="rect">
            <a:avLst/>
          </a:prstGeom>
        </p:spPr>
        <p:txBody>
          <a:bodyPr wrap="square">
            <a:spAutoFit/>
          </a:bodyPr>
          <a:lstStyle/>
          <a:p>
            <a:pPr>
              <a:buNone/>
            </a:pPr>
            <a:r>
              <a:rPr lang="it-IT" sz="1200" dirty="0" smtClean="0"/>
              <a:t>L’infrastruttura ha una valenza d’interesse sovracomunale in quanto prevista nei piani di settore, sia regionali che provinciali.</a:t>
            </a:r>
          </a:p>
          <a:p>
            <a:pPr>
              <a:buNone/>
            </a:pPr>
            <a:r>
              <a:rPr lang="it-IT" sz="1200" dirty="0" smtClean="0"/>
              <a:t>L'obiettivo del collegamento stradale è quello di sottrarre il centro abitato di Novellara dai rilevanti volumi di traffico, costituiti sia da mezzi leggeri che da mezzi pesanti, riducendo in questo modo l'inquinamento acustico e atmosferico all'interno del centro urbano, a favore di una minore incidentalità, di una maggiore sicurezza stradale ed una corretta ridistribuzione dei flussi veicolari.</a:t>
            </a:r>
          </a:p>
        </p:txBody>
      </p:sp>
      <p:sp>
        <p:nvSpPr>
          <p:cNvPr id="10" name="Rettangolo 9"/>
          <p:cNvSpPr/>
          <p:nvPr/>
        </p:nvSpPr>
        <p:spPr>
          <a:xfrm>
            <a:off x="467544" y="1927533"/>
            <a:ext cx="8147819" cy="960712"/>
          </a:xfrm>
          <a:prstGeom prst="rect">
            <a:avLst/>
          </a:prstGeom>
        </p:spPr>
        <p:txBody>
          <a:bodyPr wrap="square">
            <a:spAutoFit/>
          </a:bodyPr>
          <a:lstStyle/>
          <a:p>
            <a:pPr>
              <a:buNone/>
            </a:pPr>
            <a:r>
              <a:rPr lang="it-IT" sz="1200" dirty="0" smtClean="0"/>
              <a:t>Il secondo Stralcio della tangenziale considerata nella sua interezza non interessa nessun elemento della rete ecologica provinciale ed è collocato a ridosso del capoluogo.</a:t>
            </a:r>
          </a:p>
          <a:p>
            <a:pPr>
              <a:buNone/>
            </a:pPr>
            <a:r>
              <a:rPr lang="it-IT" sz="1200" dirty="0" smtClean="0"/>
              <a:t>Nel comune di Novellara è presente il sito di interesse comunitario SIC/ZSC – ZPS IT4030015 Valli di Novellara ad oltre 3.5 km più a nord (in rosso scuro nella carta).</a:t>
            </a:r>
          </a:p>
        </p:txBody>
      </p:sp>
      <p:sp>
        <p:nvSpPr>
          <p:cNvPr id="11" name="Rettangolo 10"/>
          <p:cNvSpPr/>
          <p:nvPr/>
        </p:nvSpPr>
        <p:spPr>
          <a:xfrm>
            <a:off x="467543" y="2960253"/>
            <a:ext cx="8147819" cy="2326791"/>
          </a:xfrm>
          <a:prstGeom prst="rect">
            <a:avLst/>
          </a:prstGeom>
        </p:spPr>
        <p:txBody>
          <a:bodyPr wrap="square">
            <a:spAutoFit/>
          </a:bodyPr>
          <a:lstStyle/>
          <a:p>
            <a:pPr>
              <a:buNone/>
            </a:pPr>
            <a:r>
              <a:rPr lang="it-IT" sz="1200" dirty="0" smtClean="0"/>
              <a:t>Osservando la carta dei beni paesaggistici si nota la sovrapposizione del tratto più occidentale del II° stralcio per circa 150 m con un’area di notevole interesse pubblico sottoposta a tutela con apposito documento amministrativo (art. 136) n. 4 “Dichiarazione di notevole interesse pubblico di una zona delle valli di Novellara sita nei Comuni di Reggiolo, Campagnola Emilia, Novellara, Guastalla e Fabbrico (DM del 01/08/1985).</a:t>
            </a:r>
          </a:p>
          <a:p>
            <a:pPr>
              <a:buNone/>
            </a:pPr>
            <a:r>
              <a:rPr lang="it-IT" sz="1200" dirty="0" smtClean="0"/>
              <a:t>Il secondo lotto del II° stralcio (asse 2) è collocato però esternamente tanto all’area di notevole interesse pubblico sottoposta a tutela quanto al cono visivo tra Casino di Sotto e Mulino di Sotto di tutela indiretta. </a:t>
            </a:r>
          </a:p>
          <a:p>
            <a:pPr>
              <a:buNone/>
            </a:pPr>
            <a:r>
              <a:rPr lang="it-IT" sz="1200" dirty="0" smtClean="0"/>
              <a:t>Il cavo di Bondeno (51) e la Fossa di Campagnola (50) compresi negli elenchi delle acque pubbliche sono localizzati rispettivamente ad ovest e a nord est rispetto alla tangenziale nord a Novellara a distanze molto superiori rispetto ai 150 m dagli argini.</a:t>
            </a:r>
          </a:p>
          <a:p>
            <a:pPr>
              <a:buNone/>
            </a:pPr>
            <a:endParaRPr lang="it-IT" sz="1200" dirty="0" smtClean="0"/>
          </a:p>
        </p:txBody>
      </p:sp>
    </p:spTree>
    <p:extLst>
      <p:ext uri="{BB962C8B-B14F-4D97-AF65-F5344CB8AC3E}">
        <p14:creationId xmlns:p14="http://schemas.microsoft.com/office/powerpoint/2010/main" val="869447519"/>
      </p:ext>
    </p:extLst>
  </p:cSld>
  <p:clrMapOvr>
    <a:masterClrMapping/>
  </p:clrMapOvr>
  <p:transition spd="med">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6" name="Rettangolo 5"/>
          <p:cNvSpPr/>
          <p:nvPr/>
        </p:nvSpPr>
        <p:spPr>
          <a:xfrm>
            <a:off x="467544" y="856568"/>
            <a:ext cx="8147819" cy="2788456"/>
          </a:xfrm>
          <a:prstGeom prst="rect">
            <a:avLst/>
          </a:prstGeom>
        </p:spPr>
        <p:txBody>
          <a:bodyPr wrap="square">
            <a:spAutoFit/>
          </a:bodyPr>
          <a:lstStyle/>
          <a:p>
            <a:pPr>
              <a:buNone/>
            </a:pPr>
            <a:r>
              <a:rPr lang="it-IT" sz="1200" dirty="0" smtClean="0"/>
              <a:t>Rispetto ai vincoli di PTCP</a:t>
            </a:r>
          </a:p>
          <a:p>
            <a:pPr>
              <a:buNone/>
            </a:pPr>
            <a:r>
              <a:rPr lang="it-IT" sz="1200" dirty="0" smtClean="0"/>
              <a:t>Il secondo stralcio attraversa Zone di particolare interesse paesaggistico ambientale (art. 42) e strutture insediative territoriali storiche non urbane (art. 50). Interessa tratti di viabilità storica (art. 51) e costeggia più a sud, a non meno di 10 metri di distanza, Strada </a:t>
            </a:r>
            <a:r>
              <a:rPr lang="it-IT" sz="1200" dirty="0" err="1" smtClean="0"/>
              <a:t>Frassanello</a:t>
            </a:r>
            <a:r>
              <a:rPr lang="it-IT" sz="1200" dirty="0" smtClean="0"/>
              <a:t> che presenta il limite delle bonifiche storiche (art. 53). L’innesto alla rotatoria tra SP 30 e SP 5 avviene in prossimità di un dosso di Pianura.</a:t>
            </a:r>
          </a:p>
          <a:p>
            <a:pPr>
              <a:buNone/>
            </a:pPr>
            <a:r>
              <a:rPr lang="it-IT" sz="1200" dirty="0" smtClean="0"/>
              <a:t>Non è interessato nessun elemento del sistema forestale boschivo provinciale, ne viene interferito nessun corso d’acqua compreso nell’elenco delle acque pubbliche tutelate per legge.</a:t>
            </a:r>
          </a:p>
          <a:p>
            <a:pPr>
              <a:buNone/>
            </a:pPr>
            <a:r>
              <a:rPr lang="it-IT" sz="1200" dirty="0" smtClean="0"/>
              <a:t>In particolare il 2° lotto funzionale (asse 2) interseca ortogonalmente strada Reatino viabilità storica (art. 51) ove il progetto prevede l’interruzione della viabilità esistente e la realizzazione di un sottopasso ciclopedonale.</a:t>
            </a:r>
          </a:p>
          <a:p>
            <a:pPr>
              <a:buNone/>
            </a:pPr>
            <a:r>
              <a:rPr lang="it-IT" sz="1200" dirty="0" smtClean="0"/>
              <a:t>In quel contesto la nuova viabilità per circa 130 m corre parallela, mediamente a circa 10 m dal ciglio sud di via Enrico Fermi, poi deviando leggermente verso nord si immette nella rotatoria 2 su via Colombo dopo aver attraversato i terreni incolti nei quali è cresciuta spontaneamente vegetazione arbustiva ed arborea.</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5</a:t>
            </a:fld>
            <a:endParaRPr lang="it-IT" altLang="it-IT" dirty="0"/>
          </a:p>
        </p:txBody>
      </p:sp>
      <p:sp>
        <p:nvSpPr>
          <p:cNvPr id="5" name="Rectangle 8"/>
          <p:cNvSpPr>
            <a:spLocks noChangeArrowheads="1"/>
          </p:cNvSpPr>
          <p:nvPr/>
        </p:nvSpPr>
        <p:spPr bwMode="auto">
          <a:xfrm>
            <a:off x="539552" y="260350"/>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Rapporti con la pianificazione sovraordinata PTCP-PAI-PRGA</a:t>
            </a:r>
            <a:endParaRPr lang="it-IT" altLang="it-IT" sz="1600" b="1" dirty="0">
              <a:solidFill>
                <a:srgbClr val="C00000"/>
              </a:solidFill>
            </a:endParaRPr>
          </a:p>
        </p:txBody>
      </p:sp>
    </p:spTree>
    <p:extLst>
      <p:ext uri="{BB962C8B-B14F-4D97-AF65-F5344CB8AC3E}">
        <p14:creationId xmlns:p14="http://schemas.microsoft.com/office/powerpoint/2010/main" val="3323469551"/>
      </p:ext>
    </p:extLst>
  </p:cSld>
  <p:clrMapOvr>
    <a:masterClrMapping/>
  </p:clrMapOvr>
  <p:transition spd="med">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6</a:t>
            </a:fld>
            <a:endParaRPr lang="it-IT" altLang="it-IT" dirty="0"/>
          </a:p>
        </p:txBody>
      </p:sp>
      <p:sp>
        <p:nvSpPr>
          <p:cNvPr id="5" name="Rectangle 8"/>
          <p:cNvSpPr>
            <a:spLocks noChangeArrowheads="1"/>
          </p:cNvSpPr>
          <p:nvPr/>
        </p:nvSpPr>
        <p:spPr bwMode="auto">
          <a:xfrm>
            <a:off x="539552" y="260350"/>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Rapporti con la pianificazione sovraordinata PTCP-PAI-PRGA</a:t>
            </a:r>
            <a:endParaRPr lang="it-IT" altLang="it-IT" sz="1600" b="1" dirty="0">
              <a:solidFill>
                <a:srgbClr val="C00000"/>
              </a:solidFill>
            </a:endParaRPr>
          </a:p>
        </p:txBody>
      </p:sp>
      <p:sp>
        <p:nvSpPr>
          <p:cNvPr id="9" name="Rettangolo 8"/>
          <p:cNvSpPr/>
          <p:nvPr/>
        </p:nvSpPr>
        <p:spPr>
          <a:xfrm>
            <a:off x="179512" y="5958586"/>
            <a:ext cx="8712968" cy="566758"/>
          </a:xfrm>
          <a:prstGeom prst="rect">
            <a:avLst/>
          </a:prstGeom>
        </p:spPr>
        <p:txBody>
          <a:bodyPr wrap="square">
            <a:spAutoFit/>
          </a:bodyPr>
          <a:lstStyle/>
          <a:p>
            <a:pPr>
              <a:buNone/>
            </a:pPr>
            <a:r>
              <a:rPr lang="it-IT" dirty="0">
                <a:solidFill>
                  <a:srgbClr val="000000"/>
                </a:solidFill>
              </a:rPr>
              <a:t>Figura 7 bis – Particolare - Estratto dell’elaborato P5a – 183SO “Zone, sistemi ed elementi della tutela paesistica” del PTCP 2010 con sovrapposto il tracciato del secondo stralcio della Tangenziale Nord</a:t>
            </a:r>
            <a:endParaRPr lang="it-IT" dirty="0"/>
          </a:p>
        </p:txBody>
      </p:sp>
      <p:pic>
        <p:nvPicPr>
          <p:cNvPr id="4" name="Immagine 3"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612406"/>
            <a:ext cx="3672408" cy="5346180"/>
          </a:xfrm>
          <a:prstGeom prst="rect">
            <a:avLst/>
          </a:prstGeom>
        </p:spPr>
      </p:pic>
      <p:pic>
        <p:nvPicPr>
          <p:cNvPr id="7" name="Immagine 6" descr="Ritaglio scherm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989" y="634146"/>
            <a:ext cx="2789761" cy="5301208"/>
          </a:xfrm>
          <a:prstGeom prst="rect">
            <a:avLst/>
          </a:prstGeom>
        </p:spPr>
      </p:pic>
    </p:spTree>
    <p:extLst>
      <p:ext uri="{BB962C8B-B14F-4D97-AF65-F5344CB8AC3E}">
        <p14:creationId xmlns:p14="http://schemas.microsoft.com/office/powerpoint/2010/main" val="242247160"/>
      </p:ext>
    </p:extLst>
  </p:cSld>
  <p:clrMapOvr>
    <a:masterClrMapping/>
  </p:clrMapOvr>
  <p:transition spd="med">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7</a:t>
            </a:fld>
            <a:endParaRPr lang="it-IT" altLang="it-IT" dirty="0"/>
          </a:p>
        </p:txBody>
      </p:sp>
      <p:sp>
        <p:nvSpPr>
          <p:cNvPr id="5" name="Rectangle 8"/>
          <p:cNvSpPr>
            <a:spLocks noChangeArrowheads="1"/>
          </p:cNvSpPr>
          <p:nvPr/>
        </p:nvSpPr>
        <p:spPr bwMode="auto">
          <a:xfrm>
            <a:off x="539552" y="260350"/>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Rapporti con la pianificazione sovraordinata PTCP-PAI-PRGA</a:t>
            </a:r>
            <a:endParaRPr lang="it-IT" altLang="it-IT" sz="1600" b="1" dirty="0">
              <a:solidFill>
                <a:srgbClr val="C00000"/>
              </a:solidFill>
            </a:endParaRPr>
          </a:p>
        </p:txBody>
      </p:sp>
      <p:sp>
        <p:nvSpPr>
          <p:cNvPr id="9" name="Rettangolo 8"/>
          <p:cNvSpPr/>
          <p:nvPr/>
        </p:nvSpPr>
        <p:spPr>
          <a:xfrm>
            <a:off x="251520" y="5390416"/>
            <a:ext cx="4032448" cy="1083374"/>
          </a:xfrm>
          <a:prstGeom prst="rect">
            <a:avLst/>
          </a:prstGeom>
        </p:spPr>
        <p:txBody>
          <a:bodyPr wrap="square">
            <a:spAutoFit/>
          </a:bodyPr>
          <a:lstStyle/>
          <a:p>
            <a:pPr>
              <a:buNone/>
            </a:pPr>
            <a:r>
              <a:rPr lang="it-IT" dirty="0">
                <a:solidFill>
                  <a:srgbClr val="000000"/>
                </a:solidFill>
              </a:rPr>
              <a:t>Figura 8 - Estratto TAV PTCP P7 – CARTA DELLE FASCE FLUVIALI E DELLE AREE DI FONDOVALLE POTENZIALMENTE ALLAGABILI (FASCIA C)</a:t>
            </a:r>
            <a:endParaRPr lang="it-IT" dirty="0"/>
          </a:p>
        </p:txBody>
      </p:sp>
      <p:sp>
        <p:nvSpPr>
          <p:cNvPr id="8" name="Rettangolo 7"/>
          <p:cNvSpPr/>
          <p:nvPr/>
        </p:nvSpPr>
        <p:spPr>
          <a:xfrm>
            <a:off x="4536976" y="5360288"/>
            <a:ext cx="4032448" cy="814518"/>
          </a:xfrm>
          <a:prstGeom prst="rect">
            <a:avLst/>
          </a:prstGeom>
        </p:spPr>
        <p:txBody>
          <a:bodyPr wrap="square">
            <a:spAutoFit/>
          </a:bodyPr>
          <a:lstStyle/>
          <a:p>
            <a:pPr>
              <a:buNone/>
            </a:pPr>
            <a:r>
              <a:rPr lang="it-IT" dirty="0">
                <a:solidFill>
                  <a:srgbClr val="000000"/>
                </a:solidFill>
              </a:rPr>
              <a:t>Figura 9 - Estratto TAV P7BIS – CARTA DELLE AREE POTENZIALMENTE ALLAGABILI – RETICOLO SECONDARIO</a:t>
            </a:r>
            <a:endParaRPr lang="it-IT" dirty="0"/>
          </a:p>
        </p:txBody>
      </p:sp>
      <p:pic>
        <p:nvPicPr>
          <p:cNvPr id="3" name="Immagine 2"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97" y="908720"/>
            <a:ext cx="4055000" cy="2664296"/>
          </a:xfrm>
          <a:prstGeom prst="rect">
            <a:avLst/>
          </a:prstGeom>
        </p:spPr>
      </p:pic>
      <p:pic>
        <p:nvPicPr>
          <p:cNvPr id="6" name="Immagine 5" descr="Ritaglio scherm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700" y="908720"/>
            <a:ext cx="4055000" cy="3021085"/>
          </a:xfrm>
          <a:prstGeom prst="rect">
            <a:avLst/>
          </a:prstGeom>
        </p:spPr>
      </p:pic>
    </p:spTree>
    <p:extLst>
      <p:ext uri="{BB962C8B-B14F-4D97-AF65-F5344CB8AC3E}">
        <p14:creationId xmlns:p14="http://schemas.microsoft.com/office/powerpoint/2010/main" val="460573852"/>
      </p:ext>
    </p:extLst>
  </p:cSld>
  <p:clrMapOvr>
    <a:masterClrMapping/>
  </p:clrMapOvr>
  <p:transition spd="med">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8</a:t>
            </a:fld>
            <a:endParaRPr lang="it-IT" altLang="it-IT" dirty="0"/>
          </a:p>
        </p:txBody>
      </p:sp>
      <p:sp>
        <p:nvSpPr>
          <p:cNvPr id="5" name="Rectangle 8"/>
          <p:cNvSpPr>
            <a:spLocks noChangeArrowheads="1"/>
          </p:cNvSpPr>
          <p:nvPr/>
        </p:nvSpPr>
        <p:spPr bwMode="auto">
          <a:xfrm>
            <a:off x="539552" y="260350"/>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Rapporti con la pianificazione sovraordinata PTCP-PAI-PRGA</a:t>
            </a:r>
            <a:endParaRPr lang="it-IT" altLang="it-IT" sz="1600" b="1" dirty="0">
              <a:solidFill>
                <a:srgbClr val="C00000"/>
              </a:solidFill>
            </a:endParaRPr>
          </a:p>
        </p:txBody>
      </p:sp>
      <p:sp>
        <p:nvSpPr>
          <p:cNvPr id="9" name="Rettangolo 8"/>
          <p:cNvSpPr/>
          <p:nvPr/>
        </p:nvSpPr>
        <p:spPr>
          <a:xfrm>
            <a:off x="467545" y="4221089"/>
            <a:ext cx="3744416" cy="835613"/>
          </a:xfrm>
          <a:prstGeom prst="rect">
            <a:avLst/>
          </a:prstGeom>
        </p:spPr>
        <p:txBody>
          <a:bodyPr wrap="square">
            <a:spAutoFit/>
          </a:bodyPr>
          <a:lstStyle/>
          <a:p>
            <a:pPr>
              <a:buNone/>
            </a:pPr>
            <a:r>
              <a:rPr lang="it-IT" dirty="0">
                <a:solidFill>
                  <a:srgbClr val="000000"/>
                </a:solidFill>
              </a:rPr>
              <a:t>Figura 10 - Estratto mappa della pericolosità PGRA – Reticolo Secondario di Pianura 183SO Novellara</a:t>
            </a:r>
            <a:endParaRPr lang="it-IT" dirty="0"/>
          </a:p>
        </p:txBody>
      </p:sp>
      <p:sp>
        <p:nvSpPr>
          <p:cNvPr id="7" name="Rettangolo 6"/>
          <p:cNvSpPr/>
          <p:nvPr/>
        </p:nvSpPr>
        <p:spPr>
          <a:xfrm>
            <a:off x="467544" y="529803"/>
            <a:ext cx="8147819" cy="711413"/>
          </a:xfrm>
          <a:prstGeom prst="rect">
            <a:avLst/>
          </a:prstGeom>
        </p:spPr>
        <p:txBody>
          <a:bodyPr wrap="square">
            <a:spAutoFit/>
          </a:bodyPr>
          <a:lstStyle/>
          <a:p>
            <a:pPr>
              <a:buNone/>
            </a:pPr>
            <a:r>
              <a:rPr lang="it-IT" sz="1200" dirty="0" smtClean="0"/>
              <a:t>La tangenziale come il resto del capoluogo è collocata in fascia C del PAI (art. 68) e su aree a Scenario di pericolosità rischio alluvioni P2 – M: alluvioni poco frequenti: con tempi di ritorno tra 100 e 200 anni di media probabilità (art. 68bis).</a:t>
            </a:r>
          </a:p>
        </p:txBody>
      </p:sp>
      <p:pic>
        <p:nvPicPr>
          <p:cNvPr id="4" name="Immagine 3"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271712"/>
            <a:ext cx="3744416" cy="2739817"/>
          </a:xfrm>
          <a:prstGeom prst="rect">
            <a:avLst/>
          </a:prstGeom>
        </p:spPr>
      </p:pic>
      <p:sp>
        <p:nvSpPr>
          <p:cNvPr id="8" name="Rettangolo 7"/>
          <p:cNvSpPr/>
          <p:nvPr/>
        </p:nvSpPr>
        <p:spPr>
          <a:xfrm>
            <a:off x="4499991" y="4221088"/>
            <a:ext cx="4115507" cy="835613"/>
          </a:xfrm>
          <a:prstGeom prst="rect">
            <a:avLst/>
          </a:prstGeom>
        </p:spPr>
        <p:txBody>
          <a:bodyPr wrap="square">
            <a:spAutoFit/>
          </a:bodyPr>
          <a:lstStyle/>
          <a:p>
            <a:pPr>
              <a:buNone/>
            </a:pPr>
            <a:r>
              <a:rPr lang="it-IT" dirty="0">
                <a:solidFill>
                  <a:srgbClr val="000000"/>
                </a:solidFill>
              </a:rPr>
              <a:t>Figura 11 - Estratto mappa del rischio potenziale PGRA – Reticolo Secondario di Pianura 183SO Novellara</a:t>
            </a:r>
            <a:endParaRPr lang="it-IT" dirty="0"/>
          </a:p>
        </p:txBody>
      </p:sp>
      <p:pic>
        <p:nvPicPr>
          <p:cNvPr id="10" name="Immagine 9" descr="Ritaglio scherm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1271712"/>
            <a:ext cx="3979409" cy="2739817"/>
          </a:xfrm>
          <a:prstGeom prst="rect">
            <a:avLst/>
          </a:prstGeom>
        </p:spPr>
      </p:pic>
      <p:sp>
        <p:nvSpPr>
          <p:cNvPr id="11" name="Rettangolo 10"/>
          <p:cNvSpPr/>
          <p:nvPr/>
        </p:nvSpPr>
        <p:spPr>
          <a:xfrm>
            <a:off x="426081" y="5288199"/>
            <a:ext cx="8147819" cy="517065"/>
          </a:xfrm>
          <a:prstGeom prst="rect">
            <a:avLst/>
          </a:prstGeom>
        </p:spPr>
        <p:txBody>
          <a:bodyPr wrap="square">
            <a:spAutoFit/>
          </a:bodyPr>
          <a:lstStyle/>
          <a:p>
            <a:pPr>
              <a:buNone/>
            </a:pPr>
            <a:r>
              <a:rPr lang="it-IT" sz="1200" dirty="0" smtClean="0"/>
              <a:t>L’art. 70 delle norme di PSC vigente, relativo agli ambiti interessati da rischio idraulico nella stesura adottata con la variante del 2017 recepisce quanto previsto all’art. 64 delle norme del PAI integrate dal PGRA</a:t>
            </a:r>
          </a:p>
        </p:txBody>
      </p:sp>
    </p:spTree>
    <p:extLst>
      <p:ext uri="{BB962C8B-B14F-4D97-AF65-F5344CB8AC3E}">
        <p14:creationId xmlns:p14="http://schemas.microsoft.com/office/powerpoint/2010/main" val="2752999387"/>
      </p:ext>
    </p:extLst>
  </p:cSld>
  <p:clrMapOvr>
    <a:masterClrMapping/>
  </p:clrMapOvr>
  <p:transition spd="med">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6" name="Rettangolo 5"/>
          <p:cNvSpPr/>
          <p:nvPr/>
        </p:nvSpPr>
        <p:spPr>
          <a:xfrm>
            <a:off x="456629" y="5738265"/>
            <a:ext cx="8147819" cy="499047"/>
          </a:xfrm>
          <a:prstGeom prst="rect">
            <a:avLst/>
          </a:prstGeom>
        </p:spPr>
        <p:txBody>
          <a:bodyPr wrap="square">
            <a:spAutoFit/>
          </a:bodyPr>
          <a:lstStyle/>
          <a:p>
            <a:pPr>
              <a:buNone/>
            </a:pPr>
            <a:r>
              <a:rPr lang="it-IT" sz="1200" dirty="0" smtClean="0"/>
              <a:t>Dal punto di vista geologico il tracciato della tangenziale è collocato su zone con classe F di effetti attesi per amplificazione stratigrafica e rischio di liquefazione su cui sono attese analisi di III livello di approfondimento sismico.</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9</a:t>
            </a:fld>
            <a:endParaRPr lang="it-IT" altLang="it-IT" dirty="0"/>
          </a:p>
        </p:txBody>
      </p:sp>
      <p:sp>
        <p:nvSpPr>
          <p:cNvPr id="5" name="Rectangle 8"/>
          <p:cNvSpPr>
            <a:spLocks noChangeArrowheads="1"/>
          </p:cNvSpPr>
          <p:nvPr/>
        </p:nvSpPr>
        <p:spPr bwMode="auto">
          <a:xfrm>
            <a:off x="539552" y="260350"/>
            <a:ext cx="8075811"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PAESAGGISTICA – Rapporti con la pianificazione sovraordinata PTCP-PAI-PRGA</a:t>
            </a:r>
            <a:endParaRPr lang="it-IT" altLang="it-IT" sz="1600" b="1" dirty="0">
              <a:solidFill>
                <a:srgbClr val="C00000"/>
              </a:solidFill>
            </a:endParaRPr>
          </a:p>
        </p:txBody>
      </p:sp>
      <p:sp>
        <p:nvSpPr>
          <p:cNvPr id="9" name="Rettangolo 8"/>
          <p:cNvSpPr/>
          <p:nvPr/>
        </p:nvSpPr>
        <p:spPr>
          <a:xfrm>
            <a:off x="456629" y="5073395"/>
            <a:ext cx="8147819" cy="587853"/>
          </a:xfrm>
          <a:prstGeom prst="rect">
            <a:avLst/>
          </a:prstGeom>
        </p:spPr>
        <p:txBody>
          <a:bodyPr wrap="square">
            <a:spAutoFit/>
          </a:bodyPr>
          <a:lstStyle/>
          <a:p>
            <a:pPr>
              <a:buNone/>
            </a:pPr>
            <a:r>
              <a:rPr lang="it-IT" dirty="0">
                <a:solidFill>
                  <a:srgbClr val="000000"/>
                </a:solidFill>
              </a:rPr>
              <a:t>Figura 12 - Estratto TAV PTCP P9A – RISCHIO SISMICO CARTA DEGLI EFFETTI </a:t>
            </a:r>
            <a:r>
              <a:rPr lang="it-IT" dirty="0" smtClean="0">
                <a:solidFill>
                  <a:srgbClr val="000000"/>
                </a:solidFill>
              </a:rPr>
              <a:t>ATTESI CON </a:t>
            </a:r>
            <a:r>
              <a:rPr lang="it-IT" dirty="0">
                <a:solidFill>
                  <a:srgbClr val="000000"/>
                </a:solidFill>
              </a:rPr>
              <a:t>3 LIVELLO DI APPROFONDIMENTO SISMICO</a:t>
            </a:r>
            <a:endParaRPr lang="it-IT" dirty="0"/>
          </a:p>
        </p:txBody>
      </p:sp>
      <p:pic>
        <p:nvPicPr>
          <p:cNvPr id="4" name="Immagine 3"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286" y="743599"/>
            <a:ext cx="4536504" cy="4291287"/>
          </a:xfrm>
          <a:prstGeom prst="rect">
            <a:avLst/>
          </a:prstGeom>
        </p:spPr>
      </p:pic>
    </p:spTree>
    <p:extLst>
      <p:ext uri="{BB962C8B-B14F-4D97-AF65-F5344CB8AC3E}">
        <p14:creationId xmlns:p14="http://schemas.microsoft.com/office/powerpoint/2010/main" val="958135103"/>
      </p:ext>
    </p:extLst>
  </p:cSld>
  <p:clrMapOvr>
    <a:masterClrMapping/>
  </p:clrMapOvr>
  <p:transition spd="med">
    <p:cut/>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15000"/>
          </a:lnSpc>
          <a:spcBef>
            <a:spcPct val="20000"/>
          </a:spcBef>
          <a:spcAft>
            <a:spcPct val="0"/>
          </a:spcAft>
          <a:buClr>
            <a:schemeClr val="tx1"/>
          </a:buClr>
          <a:buSzTx/>
          <a:buFont typeface="Wingdings" panose="05000000000000000000" pitchFamily="2" charset="2"/>
          <a:buChar char="v"/>
          <a:tabLst/>
          <a:defRPr kumimoji="0" lang="it-IT" altLang="it-IT" sz="1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15000"/>
          </a:lnSpc>
          <a:spcBef>
            <a:spcPct val="20000"/>
          </a:spcBef>
          <a:spcAft>
            <a:spcPct val="0"/>
          </a:spcAft>
          <a:buClr>
            <a:schemeClr val="tx1"/>
          </a:buClr>
          <a:buSzTx/>
          <a:buFont typeface="Wingdings" panose="05000000000000000000" pitchFamily="2" charset="2"/>
          <a:buChar char="v"/>
          <a:tabLst/>
          <a:defRPr kumimoji="0" lang="it-IT" altLang="it-IT" sz="1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3782</TotalTime>
  <Words>3126</Words>
  <Application>Microsoft Office PowerPoint</Application>
  <PresentationFormat>Presentazione su schermo (4:3)</PresentationFormat>
  <Paragraphs>185</Paragraphs>
  <Slides>30</Slides>
  <Notes>26</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30</vt:i4>
      </vt:variant>
    </vt:vector>
  </HeadingPairs>
  <TitlesOfParts>
    <vt:vector size="34" baseType="lpstr">
      <vt:lpstr>Arial</vt:lpstr>
      <vt:lpstr>Calibri</vt:lpstr>
      <vt:lpstr>Wingdings</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ccdp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roberta</dc:creator>
  <cp:lastModifiedBy>Simone Caiti</cp:lastModifiedBy>
  <cp:revision>225</cp:revision>
  <cp:lastPrinted>2023-05-12T11:12:05Z</cp:lastPrinted>
  <dcterms:created xsi:type="dcterms:W3CDTF">2006-10-31T14:45:55Z</dcterms:created>
  <dcterms:modified xsi:type="dcterms:W3CDTF">2023-06-22T15:51:06Z</dcterms:modified>
</cp:coreProperties>
</file>