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62" r:id="rId2"/>
    <p:sldId id="382" r:id="rId3"/>
    <p:sldId id="383" r:id="rId4"/>
    <p:sldId id="361" r:id="rId5"/>
    <p:sldId id="386" r:id="rId6"/>
    <p:sldId id="390" r:id="rId7"/>
    <p:sldId id="392" r:id="rId8"/>
    <p:sldId id="395" r:id="rId9"/>
    <p:sldId id="397" r:id="rId10"/>
    <p:sldId id="385" r:id="rId11"/>
    <p:sldId id="363" r:id="rId12"/>
    <p:sldId id="364" r:id="rId13"/>
    <p:sldId id="366" r:id="rId14"/>
  </p:sldIdLst>
  <p:sldSz cx="9144000" cy="6858000" type="screen4x3"/>
  <p:notesSz cx="6888163" cy="10018713"/>
  <p:defaultTextStyle>
    <a:defPPr>
      <a:defRPr lang="it-IT"/>
    </a:defPPr>
    <a:lvl1pPr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1pPr>
    <a:lvl2pPr marL="4572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2pPr>
    <a:lvl3pPr marL="9144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3pPr>
    <a:lvl4pPr marL="13716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4pPr>
    <a:lvl5pPr marL="18288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C99"/>
    <a:srgbClr val="FFCC00"/>
    <a:srgbClr val="FF9933"/>
    <a:srgbClr val="990033"/>
    <a:srgbClr val="0033CC"/>
    <a:srgbClr val="CCECFF"/>
    <a:srgbClr val="6699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p:cViewPr varScale="1">
        <p:scale>
          <a:sx n="133" d="100"/>
          <a:sy n="133" d="100"/>
        </p:scale>
        <p:origin x="966"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it-IT"/>
          </a:p>
        </p:txBody>
      </p:sp>
      <p:sp>
        <p:nvSpPr>
          <p:cNvPr id="3" name="Segnaposto data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5A92310F-1EF8-43EC-87B0-89A1F330CA6A}" type="datetimeFigureOut">
              <a:rPr lang="it-IT" smtClean="0"/>
              <a:t>22/06/2023</a:t>
            </a:fld>
            <a:endParaRPr lang="it-IT"/>
          </a:p>
        </p:txBody>
      </p:sp>
      <p:sp>
        <p:nvSpPr>
          <p:cNvPr id="4" name="Segnaposto immagine diapositiva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06" tIns="48303" rIns="96606" bIns="48303" rtlCol="0" anchor="ctr"/>
          <a:lstStyle/>
          <a:p>
            <a:endParaRPr lang="it-IT"/>
          </a:p>
        </p:txBody>
      </p:sp>
      <p:sp>
        <p:nvSpPr>
          <p:cNvPr id="5" name="Segnaposto note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it-IT"/>
          </a:p>
        </p:txBody>
      </p:sp>
      <p:sp>
        <p:nvSpPr>
          <p:cNvPr id="7" name="Segnaposto numero diapositiva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2FA427C5-F015-40BC-8716-00BADECC1C11}" type="slidenum">
              <a:rPr lang="it-IT" smtClean="0"/>
              <a:t>‹N›</a:t>
            </a:fld>
            <a:endParaRPr lang="it-IT"/>
          </a:p>
        </p:txBody>
      </p:sp>
    </p:spTree>
    <p:extLst>
      <p:ext uri="{BB962C8B-B14F-4D97-AF65-F5344CB8AC3E}">
        <p14:creationId xmlns:p14="http://schemas.microsoft.com/office/powerpoint/2010/main" val="1940435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a:t>
            </a:fld>
            <a:endParaRPr lang="it-IT"/>
          </a:p>
        </p:txBody>
      </p:sp>
    </p:spTree>
    <p:extLst>
      <p:ext uri="{BB962C8B-B14F-4D97-AF65-F5344CB8AC3E}">
        <p14:creationId xmlns:p14="http://schemas.microsoft.com/office/powerpoint/2010/main" val="275587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3</a:t>
            </a:fld>
            <a:endParaRPr lang="it-IT"/>
          </a:p>
        </p:txBody>
      </p:sp>
    </p:spTree>
    <p:extLst>
      <p:ext uri="{BB962C8B-B14F-4D97-AF65-F5344CB8AC3E}">
        <p14:creationId xmlns:p14="http://schemas.microsoft.com/office/powerpoint/2010/main" val="412123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6</a:t>
            </a:fld>
            <a:endParaRPr lang="it-IT"/>
          </a:p>
        </p:txBody>
      </p:sp>
    </p:spTree>
    <p:extLst>
      <p:ext uri="{BB962C8B-B14F-4D97-AF65-F5344CB8AC3E}">
        <p14:creationId xmlns:p14="http://schemas.microsoft.com/office/powerpoint/2010/main" val="335896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7</a:t>
            </a:fld>
            <a:endParaRPr lang="it-IT"/>
          </a:p>
        </p:txBody>
      </p:sp>
    </p:spTree>
    <p:extLst>
      <p:ext uri="{BB962C8B-B14F-4D97-AF65-F5344CB8AC3E}">
        <p14:creationId xmlns:p14="http://schemas.microsoft.com/office/powerpoint/2010/main" val="67387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8</a:t>
            </a:fld>
            <a:endParaRPr lang="it-IT"/>
          </a:p>
        </p:txBody>
      </p:sp>
    </p:spTree>
    <p:extLst>
      <p:ext uri="{BB962C8B-B14F-4D97-AF65-F5344CB8AC3E}">
        <p14:creationId xmlns:p14="http://schemas.microsoft.com/office/powerpoint/2010/main" val="82005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9</a:t>
            </a:fld>
            <a:endParaRPr lang="it-IT"/>
          </a:p>
        </p:txBody>
      </p:sp>
    </p:spTree>
    <p:extLst>
      <p:ext uri="{BB962C8B-B14F-4D97-AF65-F5344CB8AC3E}">
        <p14:creationId xmlns:p14="http://schemas.microsoft.com/office/powerpoint/2010/main" val="1842216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AFE71C31-F028-4D9A-A0FB-862006D0A640}" type="slidenum">
              <a:rPr lang="it-IT" altLang="it-IT"/>
              <a:pPr/>
              <a:t>‹N›</a:t>
            </a:fld>
            <a:endParaRPr lang="it-IT" altLang="it-IT"/>
          </a:p>
        </p:txBody>
      </p:sp>
    </p:spTree>
    <p:extLst>
      <p:ext uri="{BB962C8B-B14F-4D97-AF65-F5344CB8AC3E}">
        <p14:creationId xmlns:p14="http://schemas.microsoft.com/office/powerpoint/2010/main" val="221111581"/>
      </p:ext>
    </p:extLst>
  </p:cSld>
  <p:clrMapOvr>
    <a:masterClrMapping/>
  </p:clrMapOvr>
  <p:transition spd="med">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376946DA-AF50-44BD-8803-96CE670AC324}" type="slidenum">
              <a:rPr lang="it-IT" altLang="it-IT"/>
              <a:pPr/>
              <a:t>‹N›</a:t>
            </a:fld>
            <a:endParaRPr lang="it-IT" altLang="it-IT"/>
          </a:p>
        </p:txBody>
      </p:sp>
    </p:spTree>
    <p:extLst>
      <p:ext uri="{BB962C8B-B14F-4D97-AF65-F5344CB8AC3E}">
        <p14:creationId xmlns:p14="http://schemas.microsoft.com/office/powerpoint/2010/main" val="3908002571"/>
      </p:ext>
    </p:extLst>
  </p:cSld>
  <p:clrMapOvr>
    <a:masterClrMapping/>
  </p:clrMapOvr>
  <p:transition spd="med">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7A3F6F89-8EF2-4873-854E-EC2BB1AA4C0D}" type="slidenum">
              <a:rPr lang="it-IT" altLang="it-IT"/>
              <a:pPr/>
              <a:t>‹N›</a:t>
            </a:fld>
            <a:endParaRPr lang="it-IT" altLang="it-IT"/>
          </a:p>
        </p:txBody>
      </p:sp>
    </p:spTree>
    <p:extLst>
      <p:ext uri="{BB962C8B-B14F-4D97-AF65-F5344CB8AC3E}">
        <p14:creationId xmlns:p14="http://schemas.microsoft.com/office/powerpoint/2010/main" val="1985801858"/>
      </p:ext>
    </p:extLst>
  </p:cSld>
  <p:clrMapOvr>
    <a:masterClrMapping/>
  </p:clrMapOvr>
  <p:transition spd="med">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ltLang="it-IT"/>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it-IT" altLang="it-IT"/>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B1A6C139-D412-4679-901F-E3033AA07444}" type="slidenum">
              <a:rPr lang="it-IT" altLang="it-IT"/>
              <a:pPr/>
              <a:t>‹N›</a:t>
            </a:fld>
            <a:endParaRPr lang="it-IT" altLang="it-IT"/>
          </a:p>
        </p:txBody>
      </p:sp>
    </p:spTree>
    <p:extLst>
      <p:ext uri="{BB962C8B-B14F-4D97-AF65-F5344CB8AC3E}">
        <p14:creationId xmlns:p14="http://schemas.microsoft.com/office/powerpoint/2010/main" val="1641841229"/>
      </p:ext>
    </p:extLst>
  </p:cSld>
  <p:clrMapOvr>
    <a:masterClrMapping/>
  </p:clrMapOvr>
  <p:transitio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AEDC45E7-BFCB-4E83-ABFB-AB4BD2266851}" type="slidenum">
              <a:rPr lang="it-IT" altLang="it-IT"/>
              <a:pPr/>
              <a:t>‹N›</a:t>
            </a:fld>
            <a:endParaRPr lang="it-IT" altLang="it-IT"/>
          </a:p>
        </p:txBody>
      </p:sp>
    </p:spTree>
    <p:extLst>
      <p:ext uri="{BB962C8B-B14F-4D97-AF65-F5344CB8AC3E}">
        <p14:creationId xmlns:p14="http://schemas.microsoft.com/office/powerpoint/2010/main" val="4216235630"/>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C8EEC354-4507-42A1-8571-0FF11D2002DC}" type="slidenum">
              <a:rPr lang="it-IT" altLang="it-IT"/>
              <a:pPr/>
              <a:t>‹N›</a:t>
            </a:fld>
            <a:endParaRPr lang="it-IT" altLang="it-IT"/>
          </a:p>
        </p:txBody>
      </p:sp>
    </p:spTree>
    <p:extLst>
      <p:ext uri="{BB962C8B-B14F-4D97-AF65-F5344CB8AC3E}">
        <p14:creationId xmlns:p14="http://schemas.microsoft.com/office/powerpoint/2010/main" val="3762131448"/>
      </p:ext>
    </p:extLst>
  </p:cSld>
  <p:clrMapOvr>
    <a:masterClrMapping/>
  </p:clrMapOvr>
  <p:transition spd="med">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B3F68820-89A6-4EDA-A699-D064672096FB}" type="slidenum">
              <a:rPr lang="it-IT" altLang="it-IT"/>
              <a:pPr/>
              <a:t>‹N›</a:t>
            </a:fld>
            <a:endParaRPr lang="it-IT" altLang="it-IT"/>
          </a:p>
        </p:txBody>
      </p:sp>
    </p:spTree>
    <p:extLst>
      <p:ext uri="{BB962C8B-B14F-4D97-AF65-F5344CB8AC3E}">
        <p14:creationId xmlns:p14="http://schemas.microsoft.com/office/powerpoint/2010/main" val="4243164040"/>
      </p:ext>
    </p:extLst>
  </p:cSld>
  <p:clrMapOvr>
    <a:masterClrMapping/>
  </p:clrMapOvr>
  <p:transition spd="med">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p>
        </p:txBody>
      </p:sp>
      <p:sp>
        <p:nvSpPr>
          <p:cNvPr id="8" name="Segnaposto piè di pagina 7"/>
          <p:cNvSpPr>
            <a:spLocks noGrp="1"/>
          </p:cNvSpPr>
          <p:nvPr>
            <p:ph type="ftr" sz="quarter" idx="11"/>
          </p:nvPr>
        </p:nvSpPr>
        <p:spPr/>
        <p:txBody>
          <a:bodyPr/>
          <a:lstStyle>
            <a:lvl1pPr>
              <a:defRPr/>
            </a:lvl1pPr>
          </a:lstStyle>
          <a:p>
            <a:endParaRPr lang="it-IT" altLang="it-IT"/>
          </a:p>
        </p:txBody>
      </p:sp>
      <p:sp>
        <p:nvSpPr>
          <p:cNvPr id="9" name="Segnaposto numero diapositiva 8"/>
          <p:cNvSpPr>
            <a:spLocks noGrp="1"/>
          </p:cNvSpPr>
          <p:nvPr>
            <p:ph type="sldNum" sz="quarter" idx="12"/>
          </p:nvPr>
        </p:nvSpPr>
        <p:spPr/>
        <p:txBody>
          <a:bodyPr/>
          <a:lstStyle>
            <a:lvl1pPr>
              <a:defRPr/>
            </a:lvl1pPr>
          </a:lstStyle>
          <a:p>
            <a:fld id="{7242162E-69E0-4634-9A28-3C5F35EF2B1A}" type="slidenum">
              <a:rPr lang="it-IT" altLang="it-IT"/>
              <a:pPr/>
              <a:t>‹N›</a:t>
            </a:fld>
            <a:endParaRPr lang="it-IT" altLang="it-IT"/>
          </a:p>
        </p:txBody>
      </p:sp>
    </p:spTree>
    <p:extLst>
      <p:ext uri="{BB962C8B-B14F-4D97-AF65-F5344CB8AC3E}">
        <p14:creationId xmlns:p14="http://schemas.microsoft.com/office/powerpoint/2010/main" val="368975873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p>
        </p:txBody>
      </p:sp>
      <p:sp>
        <p:nvSpPr>
          <p:cNvPr id="4" name="Segnaposto piè di pagina 3"/>
          <p:cNvSpPr>
            <a:spLocks noGrp="1"/>
          </p:cNvSpPr>
          <p:nvPr>
            <p:ph type="ftr" sz="quarter" idx="11"/>
          </p:nvPr>
        </p:nvSpPr>
        <p:spPr/>
        <p:txBody>
          <a:bodyPr/>
          <a:lstStyle>
            <a:lvl1pPr>
              <a:defRPr/>
            </a:lvl1pPr>
          </a:lstStyle>
          <a:p>
            <a:endParaRPr lang="it-IT" altLang="it-IT"/>
          </a:p>
        </p:txBody>
      </p:sp>
      <p:sp>
        <p:nvSpPr>
          <p:cNvPr id="5" name="Segnaposto numero diapositiva 4"/>
          <p:cNvSpPr>
            <a:spLocks noGrp="1"/>
          </p:cNvSpPr>
          <p:nvPr>
            <p:ph type="sldNum" sz="quarter" idx="12"/>
          </p:nvPr>
        </p:nvSpPr>
        <p:spPr/>
        <p:txBody>
          <a:bodyPr/>
          <a:lstStyle>
            <a:lvl1pPr>
              <a:defRPr/>
            </a:lvl1pPr>
          </a:lstStyle>
          <a:p>
            <a:fld id="{FD552DE5-C962-4650-9CC5-13FC7C5AA89F}" type="slidenum">
              <a:rPr lang="it-IT" altLang="it-IT"/>
              <a:pPr/>
              <a:t>‹N›</a:t>
            </a:fld>
            <a:endParaRPr lang="it-IT" altLang="it-IT"/>
          </a:p>
        </p:txBody>
      </p:sp>
    </p:spTree>
    <p:extLst>
      <p:ext uri="{BB962C8B-B14F-4D97-AF65-F5344CB8AC3E}">
        <p14:creationId xmlns:p14="http://schemas.microsoft.com/office/powerpoint/2010/main" val="179419818"/>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p>
        </p:txBody>
      </p:sp>
      <p:sp>
        <p:nvSpPr>
          <p:cNvPr id="3" name="Segnaposto piè di pagina 2"/>
          <p:cNvSpPr>
            <a:spLocks noGrp="1"/>
          </p:cNvSpPr>
          <p:nvPr>
            <p:ph type="ftr" sz="quarter" idx="11"/>
          </p:nvPr>
        </p:nvSpPr>
        <p:spPr/>
        <p:txBody>
          <a:bodyPr/>
          <a:lstStyle>
            <a:lvl1pPr>
              <a:defRPr/>
            </a:lvl1pPr>
          </a:lstStyle>
          <a:p>
            <a:endParaRPr lang="it-IT" altLang="it-IT"/>
          </a:p>
        </p:txBody>
      </p:sp>
      <p:sp>
        <p:nvSpPr>
          <p:cNvPr id="4" name="Segnaposto numero diapositiva 3"/>
          <p:cNvSpPr>
            <a:spLocks noGrp="1"/>
          </p:cNvSpPr>
          <p:nvPr>
            <p:ph type="sldNum" sz="quarter" idx="12"/>
          </p:nvPr>
        </p:nvSpPr>
        <p:spPr/>
        <p:txBody>
          <a:bodyPr/>
          <a:lstStyle>
            <a:lvl1pPr>
              <a:defRPr/>
            </a:lvl1pPr>
          </a:lstStyle>
          <a:p>
            <a:fld id="{91F0F01A-F2F9-4D27-A46E-BF13648970DA}" type="slidenum">
              <a:rPr lang="it-IT" altLang="it-IT"/>
              <a:pPr/>
              <a:t>‹N›</a:t>
            </a:fld>
            <a:endParaRPr lang="it-IT" altLang="it-IT"/>
          </a:p>
        </p:txBody>
      </p:sp>
    </p:spTree>
    <p:extLst>
      <p:ext uri="{BB962C8B-B14F-4D97-AF65-F5344CB8AC3E}">
        <p14:creationId xmlns:p14="http://schemas.microsoft.com/office/powerpoint/2010/main" val="557921167"/>
      </p:ext>
    </p:extLst>
  </p:cSld>
  <p:clrMapOvr>
    <a:masterClrMapping/>
  </p:clrMapOvr>
  <p:transition spd="med">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ED4DDDFF-4578-4610-8A82-67DC4D556C00}" type="slidenum">
              <a:rPr lang="it-IT" altLang="it-IT"/>
              <a:pPr/>
              <a:t>‹N›</a:t>
            </a:fld>
            <a:endParaRPr lang="it-IT" altLang="it-IT"/>
          </a:p>
        </p:txBody>
      </p:sp>
    </p:spTree>
    <p:extLst>
      <p:ext uri="{BB962C8B-B14F-4D97-AF65-F5344CB8AC3E}">
        <p14:creationId xmlns:p14="http://schemas.microsoft.com/office/powerpoint/2010/main" val="1294271031"/>
      </p:ext>
    </p:extLst>
  </p:cSld>
  <p:clrMapOvr>
    <a:masterClrMapping/>
  </p:clrMapOvr>
  <p:transition spd="med">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E6043AC5-ABD8-4E99-BDFE-AB0F19DF8A91}" type="slidenum">
              <a:rPr lang="it-IT" altLang="it-IT"/>
              <a:pPr/>
              <a:t>‹N›</a:t>
            </a:fld>
            <a:endParaRPr lang="it-IT" altLang="it-IT"/>
          </a:p>
        </p:txBody>
      </p:sp>
    </p:spTree>
    <p:extLst>
      <p:ext uri="{BB962C8B-B14F-4D97-AF65-F5344CB8AC3E}">
        <p14:creationId xmlns:p14="http://schemas.microsoft.com/office/powerpoint/2010/main" val="1214379919"/>
      </p:ext>
    </p:extLst>
  </p:cSld>
  <p:clrMapOvr>
    <a:masterClrMapping/>
  </p:clrMapOvr>
  <p:transition spd="med">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FontTx/>
              <a:buNone/>
              <a:defRPr/>
            </a:lvl1pPr>
          </a:lstStyle>
          <a:p>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FontTx/>
              <a:buNone/>
              <a:defRPr/>
            </a:lvl1pPr>
          </a:lstStyle>
          <a:p>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FontTx/>
              <a:buNone/>
              <a:defRPr/>
            </a:lvl1pPr>
          </a:lstStyle>
          <a:p>
            <a:fld id="{8D0E90DE-58B5-4868-8026-AA1889D0876C}"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cut/>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2.xml"/><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7000"/>
            <a:lum/>
          </a:blip>
          <a:srcRect/>
          <a:stretch>
            <a:fillRect l="-2000" t="-40000" r="-2000" b="-40000"/>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subTitle" idx="1"/>
          </p:nvPr>
        </p:nvSpPr>
        <p:spPr>
          <a:xfrm>
            <a:off x="395536" y="1844675"/>
            <a:ext cx="8352927" cy="4105275"/>
          </a:xfrm>
        </p:spPr>
        <p:txBody>
          <a:bodyPr/>
          <a:lstStyle/>
          <a:p>
            <a:pPr algn="l">
              <a:lnSpc>
                <a:spcPct val="80000"/>
              </a:lnSpc>
            </a:pPr>
            <a:endParaRPr lang="it-IT" altLang="it-IT" sz="1000" b="1" dirty="0"/>
          </a:p>
          <a:p>
            <a:pPr algn="l">
              <a:lnSpc>
                <a:spcPct val="80000"/>
              </a:lnSpc>
            </a:pPr>
            <a:r>
              <a:rPr lang="it-IT" altLang="it-IT" sz="2000" b="1" dirty="0" smtClean="0"/>
              <a:t>RIPROGRAMMAZIONE DI OPERA PUBBLICA INFRASTRUTTURALE</a:t>
            </a:r>
          </a:p>
          <a:p>
            <a:pPr algn="l">
              <a:lnSpc>
                <a:spcPct val="80000"/>
              </a:lnSpc>
            </a:pPr>
            <a:r>
              <a:rPr lang="it-IT" altLang="it-IT" sz="2000" b="1" dirty="0" smtClean="0"/>
              <a:t>VARIANTE NORD DELLE STRADE PROVINCIALI 42; 4; 5.</a:t>
            </a:r>
          </a:p>
          <a:p>
            <a:pPr algn="l">
              <a:lnSpc>
                <a:spcPct val="80000"/>
              </a:lnSpc>
            </a:pPr>
            <a:endParaRPr lang="it-IT" altLang="it-IT" sz="2000" b="1" dirty="0" smtClean="0"/>
          </a:p>
          <a:p>
            <a:pPr algn="l">
              <a:lnSpc>
                <a:spcPct val="80000"/>
              </a:lnSpc>
            </a:pPr>
            <a:r>
              <a:rPr lang="it-IT" altLang="it-IT" sz="2000" b="1" dirty="0" smtClean="0">
                <a:solidFill>
                  <a:srgbClr val="C00000"/>
                </a:solidFill>
              </a:rPr>
              <a:t>02-BOSCO URBANO  E FASCE DI AMBIENTAZIONE</a:t>
            </a:r>
            <a:endParaRPr lang="it-IT" altLang="it-IT" sz="2000" b="1" dirty="0">
              <a:solidFill>
                <a:srgbClr val="C00000"/>
              </a:solidFill>
            </a:endParaRPr>
          </a:p>
          <a:p>
            <a:pPr algn="l">
              <a:lnSpc>
                <a:spcPct val="80000"/>
              </a:lnSpc>
            </a:pPr>
            <a:endParaRPr lang="it-IT" altLang="it-IT" sz="1500" b="1" dirty="0"/>
          </a:p>
          <a:p>
            <a:pPr algn="l">
              <a:lnSpc>
                <a:spcPct val="80000"/>
              </a:lnSpc>
            </a:pPr>
            <a:endParaRPr lang="it-IT" altLang="it-IT" sz="1400" dirty="0"/>
          </a:p>
          <a:p>
            <a:pPr algn="l">
              <a:lnSpc>
                <a:spcPct val="80000"/>
              </a:lnSpc>
            </a:pPr>
            <a:endParaRPr lang="it-IT" altLang="it-IT" sz="1000" dirty="0"/>
          </a:p>
          <a:p>
            <a:pPr algn="l">
              <a:lnSpc>
                <a:spcPct val="80000"/>
              </a:lnSpc>
            </a:pPr>
            <a:endParaRPr lang="it-IT" altLang="it-IT" sz="1000" dirty="0"/>
          </a:p>
          <a:p>
            <a:pPr algn="l">
              <a:lnSpc>
                <a:spcPct val="80000"/>
              </a:lnSpc>
            </a:pPr>
            <a:r>
              <a:rPr lang="it-IT" altLang="it-IT" sz="1400" b="1" dirty="0"/>
              <a:t>Relazione dell’arch. Aldo Caiti</a:t>
            </a:r>
          </a:p>
          <a:p>
            <a:pPr algn="l">
              <a:lnSpc>
                <a:spcPct val="80000"/>
              </a:lnSpc>
            </a:pPr>
            <a:endParaRPr lang="it-IT" altLang="it-IT" sz="14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r>
              <a:rPr lang="it-IT" altLang="it-IT" sz="900" dirty="0" smtClean="0"/>
              <a:t>Reggio Emilia, </a:t>
            </a:r>
            <a:r>
              <a:rPr lang="it-IT" altLang="it-IT" sz="900" dirty="0" smtClean="0"/>
              <a:t>22-giugno-2023</a:t>
            </a:r>
            <a:endParaRPr lang="it-IT" altLang="it-IT" sz="900" dirty="0"/>
          </a:p>
        </p:txBody>
      </p:sp>
      <p:pic>
        <p:nvPicPr>
          <p:cNvPr id="2054" name="Picture 6" descr="testa logo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31" y="476672"/>
            <a:ext cx="4051300" cy="728662"/>
          </a:xfrm>
          <a:prstGeom prst="rect">
            <a:avLst/>
          </a:prstGeom>
          <a:solidFill>
            <a:schemeClr val="bg2"/>
          </a:solidFill>
          <a:effectLst/>
        </p:spPr>
      </p:pic>
    </p:spTree>
    <p:extLst>
      <p:ext uri="{BB962C8B-B14F-4D97-AF65-F5344CB8AC3E}">
        <p14:creationId xmlns:p14="http://schemas.microsoft.com/office/powerpoint/2010/main" val="2366281919"/>
      </p:ext>
    </p:extLst>
  </p:cSld>
  <p:clrMapOvr>
    <a:masterClrMapping/>
  </p:clrMapOvr>
  <p:transition spd="med">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10</a:t>
            </a:fld>
            <a:endParaRPr lang="it-IT" altLang="it-IT"/>
          </a:p>
        </p:txBody>
      </p:sp>
      <p:pic>
        <p:nvPicPr>
          <p:cNvPr id="3" name="Immagine 2"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5" y="1599944"/>
            <a:ext cx="8983329" cy="3658111"/>
          </a:xfrm>
          <a:prstGeom prst="rect">
            <a:avLst/>
          </a:prstGeom>
        </p:spPr>
      </p:pic>
      <p:sp>
        <p:nvSpPr>
          <p:cNvPr id="7" name="Rettangolo 6"/>
          <p:cNvSpPr/>
          <p:nvPr/>
        </p:nvSpPr>
        <p:spPr>
          <a:xfrm>
            <a:off x="611559" y="6257259"/>
            <a:ext cx="8003803" cy="340093"/>
          </a:xfrm>
          <a:prstGeom prst="rect">
            <a:avLst/>
          </a:prstGeom>
        </p:spPr>
        <p:txBody>
          <a:bodyPr wrap="square">
            <a:spAutoFit/>
          </a:bodyPr>
          <a:lstStyle/>
          <a:p>
            <a:pPr>
              <a:buNone/>
            </a:pPr>
            <a:r>
              <a:rPr lang="it-IT" dirty="0" smtClean="0">
                <a:solidFill>
                  <a:srgbClr val="000000"/>
                </a:solidFill>
              </a:rPr>
              <a:t>Formazione Bosco Urbano - Estratto </a:t>
            </a:r>
            <a:r>
              <a:rPr lang="it-IT" dirty="0" err="1" smtClean="0">
                <a:solidFill>
                  <a:srgbClr val="000000"/>
                </a:solidFill>
              </a:rPr>
              <a:t>tav</a:t>
            </a:r>
            <a:r>
              <a:rPr lang="it-IT" dirty="0" smtClean="0">
                <a:solidFill>
                  <a:srgbClr val="000000"/>
                </a:solidFill>
              </a:rPr>
              <a:t> 1 – Stato di fatto luoghi al 06-04-2021</a:t>
            </a:r>
            <a:endParaRPr lang="it-IT" dirty="0"/>
          </a:p>
        </p:txBody>
      </p:sp>
    </p:spTree>
    <p:extLst>
      <p:ext uri="{BB962C8B-B14F-4D97-AF65-F5344CB8AC3E}">
        <p14:creationId xmlns:p14="http://schemas.microsoft.com/office/powerpoint/2010/main" val="4070591321"/>
      </p:ext>
    </p:extLst>
  </p:cSld>
  <p:clrMapOvr>
    <a:masterClrMapping/>
  </p:clrMapOvr>
  <p:transition spd="med">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11</a:t>
            </a:fld>
            <a:endParaRPr lang="it-IT" altLang="it-IT"/>
          </a:p>
        </p:txBody>
      </p:sp>
      <p:sp>
        <p:nvSpPr>
          <p:cNvPr id="7" name="Rettangolo 6"/>
          <p:cNvSpPr/>
          <p:nvPr/>
        </p:nvSpPr>
        <p:spPr>
          <a:xfrm>
            <a:off x="611559" y="6257259"/>
            <a:ext cx="8003803" cy="340093"/>
          </a:xfrm>
          <a:prstGeom prst="rect">
            <a:avLst/>
          </a:prstGeom>
        </p:spPr>
        <p:txBody>
          <a:bodyPr wrap="square">
            <a:spAutoFit/>
          </a:bodyPr>
          <a:lstStyle/>
          <a:p>
            <a:pPr>
              <a:buNone/>
            </a:pPr>
            <a:r>
              <a:rPr lang="it-IT" dirty="0" smtClean="0">
                <a:solidFill>
                  <a:srgbClr val="000000"/>
                </a:solidFill>
              </a:rPr>
              <a:t>Formazione Bosco Urbano - Estratto </a:t>
            </a:r>
            <a:r>
              <a:rPr lang="it-IT" dirty="0" err="1" smtClean="0">
                <a:solidFill>
                  <a:srgbClr val="000000"/>
                </a:solidFill>
              </a:rPr>
              <a:t>tav</a:t>
            </a:r>
            <a:r>
              <a:rPr lang="it-IT" dirty="0" smtClean="0">
                <a:solidFill>
                  <a:srgbClr val="000000"/>
                </a:solidFill>
              </a:rPr>
              <a:t> 2 – Tracciato 2° Stralcio lotto 2</a:t>
            </a:r>
            <a:endParaRPr lang="it-IT" dirty="0"/>
          </a:p>
        </p:txBody>
      </p:sp>
      <p:pic>
        <p:nvPicPr>
          <p:cNvPr id="4" name="Immagine 3"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9" y="1618997"/>
            <a:ext cx="9002381" cy="3620005"/>
          </a:xfrm>
          <a:prstGeom prst="rect">
            <a:avLst/>
          </a:prstGeom>
        </p:spPr>
      </p:pic>
    </p:spTree>
    <p:extLst>
      <p:ext uri="{BB962C8B-B14F-4D97-AF65-F5344CB8AC3E}">
        <p14:creationId xmlns:p14="http://schemas.microsoft.com/office/powerpoint/2010/main" val="4124479570"/>
      </p:ext>
    </p:extLst>
  </p:cSld>
  <p:clrMapOvr>
    <a:masterClrMapping/>
  </p:clrMapOvr>
  <p:transition spd="med">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12</a:t>
            </a:fld>
            <a:endParaRPr lang="it-IT" altLang="it-IT"/>
          </a:p>
        </p:txBody>
      </p:sp>
      <p:sp>
        <p:nvSpPr>
          <p:cNvPr id="7" name="Rettangolo 6"/>
          <p:cNvSpPr/>
          <p:nvPr/>
        </p:nvSpPr>
        <p:spPr>
          <a:xfrm>
            <a:off x="611559" y="6257259"/>
            <a:ext cx="6048673" cy="587853"/>
          </a:xfrm>
          <a:prstGeom prst="rect">
            <a:avLst/>
          </a:prstGeom>
        </p:spPr>
        <p:txBody>
          <a:bodyPr wrap="square">
            <a:spAutoFit/>
          </a:bodyPr>
          <a:lstStyle/>
          <a:p>
            <a:pPr>
              <a:buNone/>
            </a:pPr>
            <a:r>
              <a:rPr lang="it-IT" dirty="0" smtClean="0">
                <a:solidFill>
                  <a:srgbClr val="000000"/>
                </a:solidFill>
              </a:rPr>
              <a:t>Formazione Bosco Urbano - Estratto </a:t>
            </a:r>
            <a:r>
              <a:rPr lang="it-IT" dirty="0" err="1" smtClean="0">
                <a:solidFill>
                  <a:srgbClr val="000000"/>
                </a:solidFill>
              </a:rPr>
              <a:t>tav</a:t>
            </a:r>
            <a:r>
              <a:rPr lang="it-IT" dirty="0" smtClean="0">
                <a:solidFill>
                  <a:srgbClr val="000000"/>
                </a:solidFill>
              </a:rPr>
              <a:t> 5 – Tracciato 2° Stralcio lotto 2 con verde di ambientazione</a:t>
            </a:r>
            <a:endParaRPr lang="it-IT" dirty="0"/>
          </a:p>
        </p:txBody>
      </p:sp>
      <p:pic>
        <p:nvPicPr>
          <p:cNvPr id="3" name="Immagine 2"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991"/>
            <a:ext cx="8983329" cy="3629532"/>
          </a:xfrm>
          <a:prstGeom prst="rect">
            <a:avLst/>
          </a:prstGeom>
        </p:spPr>
      </p:pic>
      <p:pic>
        <p:nvPicPr>
          <p:cNvPr id="5" name="Immagine 4"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75" y="3771509"/>
            <a:ext cx="3897269" cy="2473716"/>
          </a:xfrm>
          <a:prstGeom prst="rect">
            <a:avLst/>
          </a:prstGeom>
        </p:spPr>
      </p:pic>
    </p:spTree>
    <p:extLst>
      <p:ext uri="{BB962C8B-B14F-4D97-AF65-F5344CB8AC3E}">
        <p14:creationId xmlns:p14="http://schemas.microsoft.com/office/powerpoint/2010/main" val="880377448"/>
      </p:ext>
    </p:extLst>
  </p:cSld>
  <p:clrMapOvr>
    <a:masterClrMapping/>
  </p:clrMapOvr>
  <p:transition spd="med">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13</a:t>
            </a:fld>
            <a:endParaRPr lang="it-IT" altLang="it-IT"/>
          </a:p>
        </p:txBody>
      </p:sp>
      <p:sp>
        <p:nvSpPr>
          <p:cNvPr id="7" name="Rettangolo 6"/>
          <p:cNvSpPr/>
          <p:nvPr/>
        </p:nvSpPr>
        <p:spPr>
          <a:xfrm>
            <a:off x="611559" y="6257259"/>
            <a:ext cx="6048673" cy="340093"/>
          </a:xfrm>
          <a:prstGeom prst="rect">
            <a:avLst/>
          </a:prstGeom>
        </p:spPr>
        <p:txBody>
          <a:bodyPr wrap="square">
            <a:spAutoFit/>
          </a:bodyPr>
          <a:lstStyle/>
          <a:p>
            <a:pPr>
              <a:buNone/>
            </a:pPr>
            <a:r>
              <a:rPr lang="it-IT" dirty="0" smtClean="0">
                <a:solidFill>
                  <a:srgbClr val="000000"/>
                </a:solidFill>
              </a:rPr>
              <a:t>Formazione Bosco Urbano - Estratto </a:t>
            </a:r>
            <a:r>
              <a:rPr lang="it-IT" dirty="0" err="1" smtClean="0">
                <a:solidFill>
                  <a:srgbClr val="000000"/>
                </a:solidFill>
              </a:rPr>
              <a:t>tav</a:t>
            </a:r>
            <a:r>
              <a:rPr lang="it-IT" dirty="0" smtClean="0">
                <a:solidFill>
                  <a:srgbClr val="000000"/>
                </a:solidFill>
              </a:rPr>
              <a:t> 6 – Sezioni significative</a:t>
            </a:r>
            <a:endParaRPr lang="it-IT" dirty="0"/>
          </a:p>
        </p:txBody>
      </p:sp>
      <p:pic>
        <p:nvPicPr>
          <p:cNvPr id="4" name="Immagine 3"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2679"/>
            <a:ext cx="9144000" cy="5612642"/>
          </a:xfrm>
          <a:prstGeom prst="rect">
            <a:avLst/>
          </a:prstGeom>
        </p:spPr>
      </p:pic>
    </p:spTree>
    <p:extLst>
      <p:ext uri="{BB962C8B-B14F-4D97-AF65-F5344CB8AC3E}">
        <p14:creationId xmlns:p14="http://schemas.microsoft.com/office/powerpoint/2010/main" val="1576593331"/>
      </p:ext>
    </p:extLst>
  </p:cSld>
  <p:clrMapOvr>
    <a:masterClrMapping/>
  </p:clrMapOvr>
  <p:transition spd="med">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467544" y="764704"/>
            <a:ext cx="8147819" cy="2714589"/>
          </a:xfrm>
          <a:prstGeom prst="rect">
            <a:avLst/>
          </a:prstGeom>
        </p:spPr>
        <p:txBody>
          <a:bodyPr wrap="square">
            <a:spAutoFit/>
          </a:bodyPr>
          <a:lstStyle/>
          <a:p>
            <a:pPr>
              <a:buNone/>
            </a:pPr>
            <a:r>
              <a:rPr lang="it-IT" sz="1200" dirty="0" smtClean="0"/>
              <a:t>Le verifiche di sostenibilità ambientale fatte fin dalla 1^ fase previsionale del progetto, la mancanza di soluzioni alternative di tracciato collocate più a nord in pieno territorio agricolo e meno impattanti di quella scelta nella stesura del PSC dei primi anni 2000, i limiti e le condizioni di sostenibilità dell’azione riportate nella relazione VAS, rendono indispensabili, ai fini della mitigazione degli impatti, del corretto inserimento paesaggistico ambientale delle nuove infrastrutture stradali, della realizzazione di opere di compensazione ambientale e di limitazione dell’effetto serra, la piantumazione di fasce boscate lungo il tracciato della nuova viabilità. </a:t>
            </a:r>
          </a:p>
          <a:p>
            <a:pPr>
              <a:buNone/>
            </a:pPr>
            <a:r>
              <a:rPr lang="it-IT" sz="1200" dirty="0" smtClean="0"/>
              <a:t>Il progetto di fascia boscata che occorre realizzare nel tratto di circonvallazione nord compreso tra la rotatoria 3 e la rotatoria 2, tiene conto dello stato dei luoghi e della opportunità di sviluppare un impianto del verde che oltre a svolgere la funzione di barriera dei potenziali agenti inquinanti e di mitigazione degli impatti visivi, si integri funzionalmente e morfologicamente con il verde alberato esistente a formare il bosco urbano lineare prefigurato nella vigente strumentazione urbanistica</a:t>
            </a:r>
          </a:p>
          <a:p>
            <a:pPr>
              <a:buNone/>
            </a:pPr>
            <a:endParaRPr lang="it-IT" sz="1200" dirty="0" smtClean="0"/>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2</a:t>
            </a:fld>
            <a:endParaRPr lang="it-IT" altLang="it-IT"/>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Tree>
    <p:extLst>
      <p:ext uri="{BB962C8B-B14F-4D97-AF65-F5344CB8AC3E}">
        <p14:creationId xmlns:p14="http://schemas.microsoft.com/office/powerpoint/2010/main" val="1717008020"/>
      </p:ext>
    </p:extLst>
  </p:cSld>
  <p:clrMapOvr>
    <a:masterClrMapping/>
  </p:clrMapOvr>
  <p:transition spd="med">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14" name="Rectangle 8"/>
          <p:cNvSpPr>
            <a:spLocks noChangeArrowheads="1"/>
          </p:cNvSpPr>
          <p:nvPr/>
        </p:nvSpPr>
        <p:spPr bwMode="auto">
          <a:xfrm>
            <a:off x="755576" y="54868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Il verde esistente</a:t>
            </a:r>
            <a:endParaRPr lang="it-IT" altLang="it-IT" sz="1600" b="1" dirty="0">
              <a:solidFill>
                <a:srgbClr val="C00000"/>
              </a:solidFill>
            </a:endParaRPr>
          </a:p>
        </p:txBody>
      </p:sp>
      <p:sp>
        <p:nvSpPr>
          <p:cNvPr id="6" name="Rettangolo 5"/>
          <p:cNvSpPr/>
          <p:nvPr/>
        </p:nvSpPr>
        <p:spPr>
          <a:xfrm>
            <a:off x="467544" y="980792"/>
            <a:ext cx="8147819" cy="3674852"/>
          </a:xfrm>
          <a:prstGeom prst="rect">
            <a:avLst/>
          </a:prstGeom>
        </p:spPr>
        <p:txBody>
          <a:bodyPr wrap="square">
            <a:spAutoFit/>
          </a:bodyPr>
          <a:lstStyle/>
          <a:p>
            <a:pPr>
              <a:buNone/>
            </a:pPr>
            <a:r>
              <a:rPr lang="it-IT" sz="1200" dirty="0" smtClean="0"/>
              <a:t>Le riprese aeree e le foto allegate alla relazione illustrativa, documentano come il verde esistente nelle aree del corridoio infrastrutturale della tangenziale e nei terreni che con esso immediatamente confinano, si caratterizzi per le seguenti tipologie d’impianto:</a:t>
            </a:r>
          </a:p>
          <a:p>
            <a:pPr>
              <a:buNone/>
            </a:pPr>
            <a:r>
              <a:rPr lang="it-IT" sz="1200" dirty="0" smtClean="0"/>
              <a:t>a) I campi coltivati di margine urbano per lo più privi di alberature e ancora interessati da agricoltura residuale a rotazione prevalentemente sistemati a prato;</a:t>
            </a:r>
          </a:p>
          <a:p>
            <a:pPr>
              <a:buNone/>
            </a:pPr>
            <a:r>
              <a:rPr lang="it-IT" sz="1200" dirty="0" smtClean="0"/>
              <a:t>b) I giardini e gli orti di pertinenza delle costruzioni esistenti di matrice rurale di vecchio impianto con alberature e arbusti per lo più a foglia caduca e di specie autoctona alternati a spazi liberi sistemati a prato e di estensione superiore alla media dei lotti urbani;</a:t>
            </a:r>
          </a:p>
          <a:p>
            <a:pPr>
              <a:buNone/>
            </a:pPr>
            <a:r>
              <a:rPr lang="it-IT" sz="1200" dirty="0" smtClean="0"/>
              <a:t>c) I giardini di pertinenza delle costruzioni più recenti edificate negli ultimi 20 anni secondo i moduli insediativi tipici della lottizzazione urbana con lotti edificati di ridotte dimensioni e fortemente impermeabilizzati;</a:t>
            </a:r>
          </a:p>
          <a:p>
            <a:pPr>
              <a:buNone/>
            </a:pPr>
            <a:r>
              <a:rPr lang="it-IT" sz="1200" dirty="0" smtClean="0"/>
              <a:t>d) Le aree, un tempo occupate dal vivaio ora dismesso, nelle quali si è sviluppato un fitto bosco con impianto a filari in precario stato vegetazionale e da anni in stato di abbandono;</a:t>
            </a:r>
          </a:p>
          <a:p>
            <a:pPr>
              <a:buNone/>
            </a:pPr>
            <a:r>
              <a:rPr lang="it-IT" sz="1200" dirty="0" smtClean="0"/>
              <a:t>e) Le aree da tempo non più coltivate ed in parte di proprietà pubblica, che coincidono con il corridoio infrastrutturale nel tratto che da strada Reatino arriva alla rotatoria esistente sulla strada provinciale 5. I quadri paesaggistici sono configurati da una alternanza di aree alberate e cespugliate in corrispondenza delle costruzioni e spazi liberi permeabili di diversa profondità ed estensione ed a geometria variabile tipici delle aree di margine urbano.</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3</a:t>
            </a:fld>
            <a:endParaRPr lang="it-IT" altLang="it-IT"/>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
        <p:nvSpPr>
          <p:cNvPr id="7" name="Rettangolo 6"/>
          <p:cNvSpPr/>
          <p:nvPr/>
        </p:nvSpPr>
        <p:spPr>
          <a:xfrm>
            <a:off x="467544" y="4582991"/>
            <a:ext cx="8147819" cy="1726627"/>
          </a:xfrm>
          <a:prstGeom prst="rect">
            <a:avLst/>
          </a:prstGeom>
        </p:spPr>
        <p:txBody>
          <a:bodyPr wrap="square">
            <a:spAutoFit/>
          </a:bodyPr>
          <a:lstStyle/>
          <a:p>
            <a:pPr>
              <a:buNone/>
            </a:pPr>
            <a:r>
              <a:rPr lang="it-IT" sz="1200" dirty="0" smtClean="0"/>
              <a:t>La realizzazione della tangenziale impatta sul verde alberato esistente nei seguenti punti:</a:t>
            </a:r>
          </a:p>
          <a:p>
            <a:pPr>
              <a:buNone/>
            </a:pPr>
            <a:r>
              <a:rPr lang="it-IT" sz="1200" dirty="0" smtClean="0"/>
              <a:t>- In corrispondenza dell’angolo sud – est delle aree cortilive dell’ex vivaio dove si rilevano alberi di I^ e II^ grandezza;</a:t>
            </a:r>
          </a:p>
          <a:p>
            <a:pPr>
              <a:buNone/>
            </a:pPr>
            <a:r>
              <a:rPr lang="it-IT" sz="1200" dirty="0" smtClean="0"/>
              <a:t>- In corrispondenza delle aree pertinenziali delle costruzioni esistenti sui mappali 159 e 851 ad est di strada Reatino;</a:t>
            </a:r>
          </a:p>
          <a:p>
            <a:pPr>
              <a:buNone/>
            </a:pPr>
            <a:r>
              <a:rPr lang="it-IT" sz="1200" dirty="0" smtClean="0"/>
              <a:t>- Nel tratto terminale est prima della sua connessione con la rotatoria 2.</a:t>
            </a:r>
          </a:p>
          <a:p>
            <a:pPr>
              <a:buNone/>
            </a:pPr>
            <a:r>
              <a:rPr lang="it-IT" sz="1200" dirty="0" smtClean="0"/>
              <a:t>In tali contesti e per tratti interessati da alberature di I^ e II^ grandezza la sede stradale, le opere accessorie, le aree per l’</a:t>
            </a:r>
            <a:r>
              <a:rPr lang="it-IT" sz="1200" dirty="0" err="1" smtClean="0"/>
              <a:t>accantieramento</a:t>
            </a:r>
            <a:r>
              <a:rPr lang="it-IT" sz="1200" dirty="0" smtClean="0"/>
              <a:t>, la realizzazione dei fossi di guardia richiedono l’espianto del verde esistente con particolare riferimento a quello a crescita spontanea.</a:t>
            </a:r>
          </a:p>
        </p:txBody>
      </p:sp>
    </p:spTree>
    <p:extLst>
      <p:ext uri="{BB962C8B-B14F-4D97-AF65-F5344CB8AC3E}">
        <p14:creationId xmlns:p14="http://schemas.microsoft.com/office/powerpoint/2010/main" val="1674898827"/>
      </p:ext>
    </p:extLst>
  </p:cSld>
  <p:clrMapOvr>
    <a:masterClrMapping/>
  </p:clrMapOvr>
  <p:transition spd="med">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None/>
            </a:pPr>
            <a:r>
              <a:rPr lang="it-IT" altLang="it-IT" sz="1600" b="1" dirty="0" smtClean="0">
                <a:solidFill>
                  <a:srgbClr val="C00000"/>
                </a:solidFill>
              </a:rPr>
              <a:t>BOSCO URBANO - Il verde esistente</a:t>
            </a:r>
          </a:p>
          <a:p>
            <a:pPr>
              <a:buClrTx/>
              <a:buFontTx/>
              <a:buNone/>
            </a:pP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4</a:t>
            </a:fld>
            <a:endParaRPr lang="it-IT" altLang="it-IT"/>
          </a:p>
        </p:txBody>
      </p:sp>
      <p:sp>
        <p:nvSpPr>
          <p:cNvPr id="7" name="Rettangolo 6"/>
          <p:cNvSpPr/>
          <p:nvPr/>
        </p:nvSpPr>
        <p:spPr>
          <a:xfrm>
            <a:off x="611559" y="6257259"/>
            <a:ext cx="8003803" cy="318998"/>
          </a:xfrm>
          <a:prstGeom prst="rect">
            <a:avLst/>
          </a:prstGeom>
        </p:spPr>
        <p:txBody>
          <a:bodyPr wrap="square">
            <a:spAutoFit/>
          </a:bodyPr>
          <a:lstStyle/>
          <a:p>
            <a:pPr>
              <a:buNone/>
            </a:pPr>
            <a:r>
              <a:rPr lang="it-IT" dirty="0">
                <a:solidFill>
                  <a:srgbClr val="000000"/>
                </a:solidFill>
              </a:rPr>
              <a:t>Tracciato stradale su aerofotogrammetrico</a:t>
            </a:r>
          </a:p>
        </p:txBody>
      </p:sp>
      <p:pic>
        <p:nvPicPr>
          <p:cNvPr id="4" name="Immagine 3"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69051" y="-188731"/>
            <a:ext cx="4663098" cy="6858000"/>
          </a:xfrm>
          <a:prstGeom prst="rect">
            <a:avLst/>
          </a:prstGeom>
        </p:spPr>
      </p:pic>
    </p:spTree>
    <p:extLst>
      <p:ext uri="{BB962C8B-B14F-4D97-AF65-F5344CB8AC3E}">
        <p14:creationId xmlns:p14="http://schemas.microsoft.com/office/powerpoint/2010/main" val="3459172878"/>
      </p:ext>
    </p:extLst>
  </p:cSld>
  <p:clrMapOvr>
    <a:masterClrMapping/>
  </p:clrMapOvr>
  <p:transition spd="med">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None/>
            </a:pPr>
            <a:r>
              <a:rPr lang="it-IT" altLang="it-IT" sz="1600" b="1" dirty="0" smtClean="0">
                <a:solidFill>
                  <a:srgbClr val="C00000"/>
                </a:solidFill>
              </a:rPr>
              <a:t>BOSCO URBANO - Il verde esistente</a:t>
            </a:r>
          </a:p>
          <a:p>
            <a:pPr>
              <a:buClrTx/>
              <a:buFontTx/>
              <a:buNone/>
            </a:pP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5</a:t>
            </a:fld>
            <a:endParaRPr lang="it-IT" altLang="it-IT"/>
          </a:p>
        </p:txBody>
      </p:sp>
      <p:sp>
        <p:nvSpPr>
          <p:cNvPr id="7" name="Rettangolo 6"/>
          <p:cNvSpPr/>
          <p:nvPr/>
        </p:nvSpPr>
        <p:spPr>
          <a:xfrm>
            <a:off x="611559" y="6257259"/>
            <a:ext cx="8003803" cy="318998"/>
          </a:xfrm>
          <a:prstGeom prst="rect">
            <a:avLst/>
          </a:prstGeom>
        </p:spPr>
        <p:txBody>
          <a:bodyPr wrap="square">
            <a:spAutoFit/>
          </a:bodyPr>
          <a:lstStyle/>
          <a:p>
            <a:pPr>
              <a:buNone/>
            </a:pPr>
            <a:r>
              <a:rPr lang="it-IT" dirty="0" smtClean="0">
                <a:solidFill>
                  <a:srgbClr val="000000"/>
                </a:solidFill>
              </a:rPr>
              <a:t>Riprese fotografiche</a:t>
            </a:r>
            <a:endParaRPr lang="it-IT" dirty="0">
              <a:solidFill>
                <a:srgbClr val="000000"/>
              </a:solidFill>
            </a:endParaRPr>
          </a:p>
        </p:txBody>
      </p:sp>
      <p:pic>
        <p:nvPicPr>
          <p:cNvPr id="3" name="Immagine 2" descr="Ritaglio schermata"/>
          <p:cNvPicPr>
            <a:picLocks noChangeAspect="1"/>
          </p:cNvPicPr>
          <p:nvPr/>
        </p:nvPicPr>
        <p:blipFill rotWithShape="1">
          <a:blip r:embed="rId2">
            <a:extLst>
              <a:ext uri="{28A0092B-C50C-407E-A947-70E740481C1C}">
                <a14:useLocalDpi xmlns:a14="http://schemas.microsoft.com/office/drawing/2010/main" val="0"/>
              </a:ext>
            </a:extLst>
          </a:blip>
          <a:srcRect b="25693"/>
          <a:stretch/>
        </p:blipFill>
        <p:spPr>
          <a:xfrm>
            <a:off x="467544" y="633589"/>
            <a:ext cx="3875900" cy="4163563"/>
          </a:xfrm>
          <a:prstGeom prst="rect">
            <a:avLst/>
          </a:prstGeom>
        </p:spPr>
      </p:pic>
      <p:pic>
        <p:nvPicPr>
          <p:cNvPr id="5" name="Immagine 4" descr="Ritaglio schermata"/>
          <p:cNvPicPr>
            <a:picLocks noChangeAspect="1"/>
          </p:cNvPicPr>
          <p:nvPr/>
        </p:nvPicPr>
        <p:blipFill rotWithShape="1">
          <a:blip r:embed="rId3">
            <a:extLst>
              <a:ext uri="{28A0092B-C50C-407E-A947-70E740481C1C}">
                <a14:useLocalDpi xmlns:a14="http://schemas.microsoft.com/office/drawing/2010/main" val="0"/>
              </a:ext>
            </a:extLst>
          </a:blip>
          <a:srcRect l="1" r="83" b="49012"/>
          <a:stretch/>
        </p:blipFill>
        <p:spPr>
          <a:xfrm>
            <a:off x="4848418" y="633589"/>
            <a:ext cx="3828038" cy="2867419"/>
          </a:xfrm>
          <a:prstGeom prst="rect">
            <a:avLst/>
          </a:prstGeom>
        </p:spPr>
      </p:pic>
      <p:pic>
        <p:nvPicPr>
          <p:cNvPr id="8" name="Immagine 7" descr="Ritaglio schermata"/>
          <p:cNvPicPr>
            <a:picLocks noChangeAspect="1"/>
          </p:cNvPicPr>
          <p:nvPr/>
        </p:nvPicPr>
        <p:blipFill rotWithShape="1">
          <a:blip r:embed="rId4">
            <a:extLst>
              <a:ext uri="{28A0092B-C50C-407E-A947-70E740481C1C}">
                <a14:useLocalDpi xmlns:a14="http://schemas.microsoft.com/office/drawing/2010/main" val="0"/>
              </a:ext>
            </a:extLst>
          </a:blip>
          <a:srcRect l="120" t="26660" b="49011"/>
          <a:stretch/>
        </p:blipFill>
        <p:spPr>
          <a:xfrm>
            <a:off x="4855754" y="3501259"/>
            <a:ext cx="3838152" cy="1368153"/>
          </a:xfrm>
          <a:prstGeom prst="rect">
            <a:avLst/>
          </a:prstGeom>
        </p:spPr>
      </p:pic>
      <p:pic>
        <p:nvPicPr>
          <p:cNvPr id="9" name="Immagine 8" descr="Ritaglio schermata"/>
          <p:cNvPicPr>
            <a:picLocks noChangeAspect="1"/>
          </p:cNvPicPr>
          <p:nvPr/>
        </p:nvPicPr>
        <p:blipFill rotWithShape="1">
          <a:blip r:embed="rId4">
            <a:extLst>
              <a:ext uri="{28A0092B-C50C-407E-A947-70E740481C1C}">
                <a14:useLocalDpi xmlns:a14="http://schemas.microsoft.com/office/drawing/2010/main" val="0"/>
              </a:ext>
            </a:extLst>
          </a:blip>
          <a:srcRect t="51220" r="62523" b="122"/>
          <a:stretch/>
        </p:blipFill>
        <p:spPr>
          <a:xfrm>
            <a:off x="7205750" y="732145"/>
            <a:ext cx="1440159" cy="2736304"/>
          </a:xfrm>
          <a:prstGeom prst="rect">
            <a:avLst/>
          </a:prstGeom>
        </p:spPr>
      </p:pic>
    </p:spTree>
    <p:extLst>
      <p:ext uri="{BB962C8B-B14F-4D97-AF65-F5344CB8AC3E}">
        <p14:creationId xmlns:p14="http://schemas.microsoft.com/office/powerpoint/2010/main" val="3447624045"/>
      </p:ext>
    </p:extLst>
  </p:cSld>
  <p:clrMapOvr>
    <a:masterClrMapping/>
  </p:clrMapOvr>
  <p:transition spd="med">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467544" y="1124808"/>
            <a:ext cx="8147819" cy="3360920"/>
          </a:xfrm>
          <a:prstGeom prst="rect">
            <a:avLst/>
          </a:prstGeom>
        </p:spPr>
        <p:txBody>
          <a:bodyPr wrap="square">
            <a:spAutoFit/>
          </a:bodyPr>
          <a:lstStyle/>
          <a:p>
            <a:pPr>
              <a:buNone/>
            </a:pPr>
            <a:r>
              <a:rPr lang="it-IT" sz="1200" dirty="0" smtClean="0"/>
              <a:t>La realizzazione del 2° lotto della tangenziale nord a Novellara richiede l’espianto del verde alberato nei tratti di interferenza tra tracciato stradale ed aree alberate e cespugliate nei seguenti tratti:</a:t>
            </a:r>
          </a:p>
          <a:p>
            <a:pPr>
              <a:buNone/>
            </a:pPr>
            <a:r>
              <a:rPr lang="it-IT" sz="1200" dirty="0" smtClean="0"/>
              <a:t>a) Nel tratto di attraversamento del bosco dell’ex vivaio la strada e le opere accessorie e il sottopasso ciclopedonale a strada Reatino richiedono l’espianto di almeno 20 alberi di prima e seconda grandezza;</a:t>
            </a:r>
          </a:p>
          <a:p>
            <a:pPr>
              <a:buNone/>
            </a:pPr>
            <a:r>
              <a:rPr lang="it-IT" sz="1200" dirty="0" smtClean="0"/>
              <a:t>b) Nel tratto di attraversamento dei giardini privati esistenti sui mappali 159 – 851 – 853 del </a:t>
            </a:r>
            <a:r>
              <a:rPr lang="it-IT" sz="1200" dirty="0" err="1" smtClean="0"/>
              <a:t>fg</a:t>
            </a:r>
            <a:r>
              <a:rPr lang="it-IT" sz="1200" dirty="0" smtClean="0"/>
              <a:t>. 21, strada e opere accessorie richiedono l’espianto di ulteriori 10 alberature di prima e seconda grandezza.</a:t>
            </a:r>
          </a:p>
          <a:p>
            <a:pPr>
              <a:buNone/>
            </a:pPr>
            <a:r>
              <a:rPr lang="it-IT" sz="1200" dirty="0" smtClean="0"/>
              <a:t>c) Nel tratto terminale est in corrispondenza del </a:t>
            </a:r>
            <a:r>
              <a:rPr lang="it-IT" sz="1200" dirty="0" err="1" smtClean="0"/>
              <a:t>mapp</a:t>
            </a:r>
            <a:r>
              <a:rPr lang="it-IT" sz="1200" dirty="0" smtClean="0"/>
              <a:t>. 57 del </a:t>
            </a:r>
            <a:r>
              <a:rPr lang="it-IT" sz="1200" dirty="0" err="1" smtClean="0"/>
              <a:t>fg</a:t>
            </a:r>
            <a:r>
              <a:rPr lang="it-IT" sz="1200" dirty="0" smtClean="0"/>
              <a:t>. 21 di proprietà della Provincia e dei confinanti mappali 845 a nord e 847 a sud di proprietà privata, la realizzazione della strada e delle relative opere accessorie richiedono l’espianto degli arbusti cresciuti spontaneamente negli ultimi anni e di una trentina di alberelli.</a:t>
            </a:r>
          </a:p>
          <a:p>
            <a:pPr>
              <a:buNone/>
            </a:pPr>
            <a:endParaRPr lang="it-IT" sz="1200" dirty="0" smtClean="0"/>
          </a:p>
          <a:p>
            <a:pPr>
              <a:buNone/>
            </a:pPr>
            <a:r>
              <a:rPr lang="it-IT" sz="1200" dirty="0" smtClean="0"/>
              <a:t>Gli aerali dotati di equipaggiamento verde da espiantare hanno le seguenti superfici:</a:t>
            </a:r>
          </a:p>
          <a:p>
            <a:pPr>
              <a:buNone/>
            </a:pPr>
            <a:r>
              <a:rPr lang="it-IT" sz="1200" dirty="0" smtClean="0"/>
              <a:t>- Mq 2.000 circa per l’areale A;</a:t>
            </a:r>
          </a:p>
          <a:p>
            <a:pPr>
              <a:buNone/>
            </a:pPr>
            <a:r>
              <a:rPr lang="it-IT" sz="1200" dirty="0" smtClean="0"/>
              <a:t>- Mq 2.000 circa per l’areale B;</a:t>
            </a:r>
          </a:p>
          <a:p>
            <a:pPr>
              <a:buNone/>
            </a:pPr>
            <a:r>
              <a:rPr lang="it-IT" sz="1200" dirty="0" smtClean="0"/>
              <a:t>- Mq 2.300 circa per l’areale C.</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6</a:t>
            </a:fld>
            <a:endParaRPr lang="it-IT" altLang="it-IT" dirty="0"/>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Tree>
    <p:extLst>
      <p:ext uri="{BB962C8B-B14F-4D97-AF65-F5344CB8AC3E}">
        <p14:creationId xmlns:p14="http://schemas.microsoft.com/office/powerpoint/2010/main" val="3885652926"/>
      </p:ext>
    </p:extLst>
  </p:cSld>
  <p:clrMapOvr>
    <a:masterClrMapping/>
  </p:clrMapOvr>
  <p:transition spd="med">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14" name="Rectangle 8"/>
          <p:cNvSpPr>
            <a:spLocks noChangeArrowheads="1"/>
          </p:cNvSpPr>
          <p:nvPr/>
        </p:nvSpPr>
        <p:spPr bwMode="auto">
          <a:xfrm>
            <a:off x="755576" y="476672"/>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Criteri ordinatori del progetto del verde di mitigazione e compensazione</a:t>
            </a:r>
            <a:endParaRPr lang="it-IT" altLang="it-IT" sz="1600" b="1" dirty="0">
              <a:solidFill>
                <a:srgbClr val="C00000"/>
              </a:solidFill>
            </a:endParaRPr>
          </a:p>
        </p:txBody>
      </p:sp>
      <p:sp>
        <p:nvSpPr>
          <p:cNvPr id="6" name="Rettangolo 5"/>
          <p:cNvSpPr/>
          <p:nvPr/>
        </p:nvSpPr>
        <p:spPr>
          <a:xfrm>
            <a:off x="467544" y="764704"/>
            <a:ext cx="8147819" cy="3074688"/>
          </a:xfrm>
          <a:prstGeom prst="rect">
            <a:avLst/>
          </a:prstGeom>
        </p:spPr>
        <p:txBody>
          <a:bodyPr wrap="square">
            <a:spAutoFit/>
          </a:bodyPr>
          <a:lstStyle/>
          <a:p>
            <a:pPr>
              <a:buNone/>
            </a:pPr>
            <a:r>
              <a:rPr lang="it-IT" sz="1200" dirty="0" smtClean="0"/>
              <a:t>Il territorio del Comune di Novellara ricade nelle unità di paesaggio 8 (pianura Bolognese e Modenese); 9 (pianura Parmense) e 5 (bonifiche estensi) del PTPR.</a:t>
            </a:r>
          </a:p>
          <a:p>
            <a:pPr>
              <a:buNone/>
            </a:pPr>
            <a:r>
              <a:rPr lang="it-IT" sz="1200" dirty="0" smtClean="0"/>
              <a:t>Alla scala più ravvicinata del PTCP il secondo stralcio della tangenziale nord a Novellara ricade interamente nell’ambito di paesaggio e contesti paesaggistici di rilievo provinciale n° 4 “pianura orientale”.</a:t>
            </a:r>
          </a:p>
          <a:p>
            <a:pPr>
              <a:buNone/>
            </a:pPr>
            <a:r>
              <a:rPr lang="it-IT" sz="1200" dirty="0" smtClean="0"/>
              <a:t>In tale contesto paesaggistico ed ambientale il progetto del verde nel rispetto delle strategie d’ambito e degli indirizzi di valorizzazione e tutela del PTCP è ispirato ai seguenti criteri ordinatori ed obiettivi di intervento.</a:t>
            </a:r>
          </a:p>
          <a:p>
            <a:pPr>
              <a:buNone/>
            </a:pPr>
            <a:r>
              <a:rPr lang="it-IT" sz="1200" dirty="0" smtClean="0"/>
              <a:t>A) Perseguire la caratterizzazione qualitativa del paesaggio nel corridoio infrastrutturale;</a:t>
            </a:r>
          </a:p>
          <a:p>
            <a:pPr>
              <a:buNone/>
            </a:pPr>
            <a:r>
              <a:rPr lang="it-IT" sz="1200" dirty="0" smtClean="0"/>
              <a:t>B) Tenere conto dell’inquadramento vegetazionale e della fascia </a:t>
            </a:r>
            <a:r>
              <a:rPr lang="it-IT" sz="1200" dirty="0" err="1" smtClean="0"/>
              <a:t>fitoclimatica</a:t>
            </a:r>
            <a:r>
              <a:rPr lang="it-IT" sz="1200" dirty="0" smtClean="0"/>
              <a:t> interessata</a:t>
            </a:r>
          </a:p>
          <a:p>
            <a:pPr>
              <a:buNone/>
            </a:pPr>
            <a:r>
              <a:rPr lang="it-IT" sz="1200" dirty="0" smtClean="0"/>
              <a:t>C) Salvaguardare il verde arboreo ed arbustivo esistente; ridurre al minimo indispensabile gli espianti; mettere a dimora nuove alberature di compensazione secondo un disegno finalizzato alla formazione di bosco urbano lineare.</a:t>
            </a:r>
          </a:p>
          <a:p>
            <a:pPr>
              <a:buNone/>
            </a:pPr>
            <a:r>
              <a:rPr lang="it-IT" sz="1200" dirty="0" smtClean="0"/>
              <a:t>D) Utilizzare nell’impianto del verde arboreo e arbustivo di progetto specie autoctone a foglia caduca scegliendole tra quelle tipiche della fascia </a:t>
            </a:r>
            <a:r>
              <a:rPr lang="it-IT" sz="1200" dirty="0" err="1" smtClean="0"/>
              <a:t>fitoclimatica</a:t>
            </a:r>
            <a:r>
              <a:rPr lang="it-IT" sz="1200" dirty="0" smtClean="0"/>
              <a:t> di appartenenza più idonee a contrastare la diffusione degli inquinanti da traffico stradale, a garantire l’efficacia delle fasce tampone e a costituire riparo per la fauna locale.</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7</a:t>
            </a:fld>
            <a:endParaRPr lang="it-IT" altLang="it-IT" dirty="0"/>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Tree>
    <p:extLst>
      <p:ext uri="{BB962C8B-B14F-4D97-AF65-F5344CB8AC3E}">
        <p14:creationId xmlns:p14="http://schemas.microsoft.com/office/powerpoint/2010/main" val="2280736555"/>
      </p:ext>
    </p:extLst>
  </p:cSld>
  <p:clrMapOvr>
    <a:masterClrMapping/>
  </p:clrMapOvr>
  <p:transition spd="med">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14" name="Rectangle 8"/>
          <p:cNvSpPr>
            <a:spLocks noChangeArrowheads="1"/>
          </p:cNvSpPr>
          <p:nvPr/>
        </p:nvSpPr>
        <p:spPr bwMode="auto">
          <a:xfrm>
            <a:off x="755576" y="476672"/>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DESCRIZIONE DEL PROGETTO – Specie da utilizzare nella formazione delle fasce di ambientazione stradale</a:t>
            </a:r>
            <a:endParaRPr lang="it-IT" altLang="it-IT" sz="1600" b="1" dirty="0">
              <a:solidFill>
                <a:srgbClr val="C00000"/>
              </a:solidFill>
            </a:endParaRPr>
          </a:p>
        </p:txBody>
      </p:sp>
      <p:sp>
        <p:nvSpPr>
          <p:cNvPr id="6" name="Rettangolo 5"/>
          <p:cNvSpPr/>
          <p:nvPr/>
        </p:nvSpPr>
        <p:spPr>
          <a:xfrm>
            <a:off x="467544" y="1153775"/>
            <a:ext cx="8147819" cy="4311950"/>
          </a:xfrm>
          <a:prstGeom prst="rect">
            <a:avLst/>
          </a:prstGeom>
        </p:spPr>
        <p:txBody>
          <a:bodyPr wrap="square">
            <a:spAutoFit/>
          </a:bodyPr>
          <a:lstStyle/>
          <a:p>
            <a:pPr>
              <a:buNone/>
            </a:pPr>
            <a:r>
              <a:rPr lang="it-IT" sz="1200" dirty="0" smtClean="0"/>
              <a:t>In questa prospettiva, il verde arboreo ed arbustivo di progetto di nuovo impianto, è fondamentalmente il verde da mettere a dimora, per iniziativa pubblica diretta sulle aree oggetto di esproprio o in accordo con le proprietà confinanti, nelle fasce di rispetto ed ambientazione stradale assoggettabili a procedura espropriativa ivi compresi i giardini privati</a:t>
            </a:r>
          </a:p>
          <a:p>
            <a:pPr>
              <a:buNone/>
            </a:pPr>
            <a:r>
              <a:rPr lang="it-IT" sz="1200" dirty="0" smtClean="0"/>
              <a:t>e le aree agricole ricadenti nella fascia di rispetto stradale che l’Ente Pubblico riterrà opportuno lasciare in gestione e manutenzione degli attuali proprietari.</a:t>
            </a:r>
          </a:p>
          <a:p>
            <a:pPr>
              <a:buNone/>
            </a:pPr>
            <a:r>
              <a:rPr lang="it-IT" sz="1200" dirty="0"/>
              <a:t>La fascia di ambientazione stradale prevista nel progetto con ampiezza variabile in conseguenza dell’assetto interpoderale esistente e delle aree espropriabili meglio indicate nel Piano Particellare, deve essere formata da specie a rapido accrescimento per assolvere nel minor tempo possibile alla funzione di barriera alla diffusione dei potenziali agenti inquinanti scelte tra quelle autoctone o naturalizzate che, in base ai dati sperimentali, meglio resistono agli inquinanti e contribuiscono anche più efficacemente a mitigare l’impatto acustico.</a:t>
            </a:r>
          </a:p>
          <a:p>
            <a:pPr>
              <a:buNone/>
            </a:pPr>
            <a:r>
              <a:rPr lang="it-IT" sz="1200" dirty="0"/>
              <a:t>Per incrementare l’effetto barriera della banda e dove esiste lo spazio necessario per l’impianto la fascia boscata deve essere formata da siepe di arbusti e da almeno due ordini di alberature di I° e II° grandezza (Tilia cordata, </a:t>
            </a:r>
            <a:r>
              <a:rPr lang="it-IT" sz="1200" dirty="0" err="1"/>
              <a:t>Quercus</a:t>
            </a:r>
            <a:r>
              <a:rPr lang="it-IT" sz="1200" dirty="0"/>
              <a:t> </a:t>
            </a:r>
            <a:r>
              <a:rPr lang="it-IT" sz="1200" dirty="0" err="1"/>
              <a:t>robur</a:t>
            </a:r>
            <a:r>
              <a:rPr lang="it-IT" sz="1200" dirty="0"/>
              <a:t>, </a:t>
            </a:r>
            <a:r>
              <a:rPr lang="it-IT" sz="1200" dirty="0" err="1"/>
              <a:t>Carpinus</a:t>
            </a:r>
            <a:r>
              <a:rPr lang="it-IT" sz="1200" dirty="0"/>
              <a:t> </a:t>
            </a:r>
            <a:r>
              <a:rPr lang="it-IT" sz="1200" dirty="0" err="1"/>
              <a:t>betulus</a:t>
            </a:r>
            <a:r>
              <a:rPr lang="it-IT" sz="1200" dirty="0"/>
              <a:t>, Acer </a:t>
            </a:r>
            <a:r>
              <a:rPr lang="it-IT" sz="1200" dirty="0" err="1"/>
              <a:t>campester</a:t>
            </a:r>
            <a:r>
              <a:rPr lang="it-IT" sz="1200" dirty="0"/>
              <a:t>, </a:t>
            </a:r>
            <a:r>
              <a:rPr lang="it-IT" sz="1200" dirty="0" err="1"/>
              <a:t>Populus</a:t>
            </a:r>
            <a:r>
              <a:rPr lang="it-IT" sz="1200" dirty="0"/>
              <a:t> alba e </a:t>
            </a:r>
            <a:r>
              <a:rPr lang="it-IT" sz="1200" dirty="0" err="1"/>
              <a:t>Populus</a:t>
            </a:r>
            <a:r>
              <a:rPr lang="it-IT" sz="1200" dirty="0"/>
              <a:t> </a:t>
            </a:r>
            <a:r>
              <a:rPr lang="it-IT" sz="1200" dirty="0" err="1"/>
              <a:t>nigra</a:t>
            </a:r>
            <a:r>
              <a:rPr lang="it-IT" sz="1200" dirty="0"/>
              <a:t>) messe a dimora a distanza utile affinché la chioma a massimo sviluppo non interessi la sede stradale utilizzando per gli arbusti preferibilmente le seguenti specie:</a:t>
            </a:r>
          </a:p>
          <a:p>
            <a:pPr>
              <a:buNone/>
            </a:pPr>
            <a:r>
              <a:rPr lang="it-IT" sz="1200" dirty="0" err="1"/>
              <a:t>Viburnum</a:t>
            </a:r>
            <a:r>
              <a:rPr lang="it-IT" sz="1200" dirty="0"/>
              <a:t> </a:t>
            </a:r>
            <a:r>
              <a:rPr lang="it-IT" sz="1200" dirty="0" err="1"/>
              <a:t>opulus</a:t>
            </a:r>
            <a:r>
              <a:rPr lang="it-IT" sz="1200" dirty="0"/>
              <a:t>, </a:t>
            </a:r>
            <a:r>
              <a:rPr lang="it-IT" sz="1200" dirty="0" err="1"/>
              <a:t>Berberis</a:t>
            </a:r>
            <a:r>
              <a:rPr lang="it-IT" sz="1200" dirty="0"/>
              <a:t> </a:t>
            </a:r>
            <a:r>
              <a:rPr lang="it-IT" sz="1200" dirty="0" err="1"/>
              <a:t>vulgaris</a:t>
            </a:r>
            <a:r>
              <a:rPr lang="it-IT" sz="1200" dirty="0"/>
              <a:t>, </a:t>
            </a:r>
            <a:r>
              <a:rPr lang="it-IT" sz="1200" dirty="0" err="1"/>
              <a:t>Cornus</a:t>
            </a:r>
            <a:r>
              <a:rPr lang="it-IT" sz="1200" dirty="0"/>
              <a:t> sanguinea, </a:t>
            </a:r>
            <a:r>
              <a:rPr lang="it-IT" sz="1200" dirty="0" err="1"/>
              <a:t>Prunus</a:t>
            </a:r>
            <a:r>
              <a:rPr lang="it-IT" sz="1200" dirty="0"/>
              <a:t> spinosa, Frangola </a:t>
            </a:r>
            <a:r>
              <a:rPr lang="it-IT" sz="1200" dirty="0" err="1"/>
              <a:t>alnus</a:t>
            </a:r>
            <a:r>
              <a:rPr lang="it-IT" sz="1200" dirty="0"/>
              <a:t>, </a:t>
            </a:r>
            <a:r>
              <a:rPr lang="it-IT" sz="1200" dirty="0" err="1"/>
              <a:t>Sambucus</a:t>
            </a:r>
            <a:r>
              <a:rPr lang="it-IT" sz="1200" dirty="0"/>
              <a:t> </a:t>
            </a:r>
            <a:r>
              <a:rPr lang="it-IT" sz="1200" dirty="0" err="1"/>
              <a:t>nigra</a:t>
            </a:r>
            <a:r>
              <a:rPr lang="it-IT" sz="1200" dirty="0"/>
              <a:t>, </a:t>
            </a:r>
            <a:r>
              <a:rPr lang="it-IT" sz="1200" dirty="0" err="1"/>
              <a:t>Corilus</a:t>
            </a:r>
            <a:r>
              <a:rPr lang="it-IT" sz="1200" dirty="0"/>
              <a:t> avellana, </a:t>
            </a:r>
            <a:r>
              <a:rPr lang="it-IT" sz="1200" dirty="0" err="1"/>
              <a:t>Rhamnus</a:t>
            </a:r>
            <a:r>
              <a:rPr lang="it-IT" sz="1200" dirty="0"/>
              <a:t> </a:t>
            </a:r>
            <a:r>
              <a:rPr lang="it-IT" sz="1200" dirty="0" err="1"/>
              <a:t>chatartica</a:t>
            </a:r>
            <a:r>
              <a:rPr lang="it-IT" sz="1200" dirty="0"/>
              <a:t>. </a:t>
            </a:r>
          </a:p>
          <a:p>
            <a:pPr>
              <a:buNone/>
            </a:pPr>
            <a:r>
              <a:rPr lang="it-IT" sz="1200" dirty="0"/>
              <a:t>Per le file esterne verso la campagna o di integrazione con le aree a bosco urbano è preferibile alternare alberi di I^ e II^ grandezza ad arbusti e cespugli per evitare l’effetto di viale alberato urbano e perseguire un andamento a macchia e non rigidamente rettilineo</a:t>
            </a:r>
            <a:r>
              <a:rPr lang="it-IT" sz="1200" dirty="0" smtClean="0"/>
              <a:t>.</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8</a:t>
            </a:fld>
            <a:endParaRPr lang="it-IT" altLang="it-IT" dirty="0"/>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Tree>
    <p:extLst>
      <p:ext uri="{BB962C8B-B14F-4D97-AF65-F5344CB8AC3E}">
        <p14:creationId xmlns:p14="http://schemas.microsoft.com/office/powerpoint/2010/main" val="1261110579"/>
      </p:ext>
    </p:extLst>
  </p:cSld>
  <p:clrMapOvr>
    <a:masterClrMapping/>
  </p:clrMapOvr>
  <p:transition spd="med">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14" name="Rectangle 8"/>
          <p:cNvSpPr>
            <a:spLocks noChangeArrowheads="1"/>
          </p:cNvSpPr>
          <p:nvPr/>
        </p:nvSpPr>
        <p:spPr bwMode="auto">
          <a:xfrm>
            <a:off x="755576" y="476672"/>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DESCRIZIONE DEL PROGETTO – Visualizzazione del progetto</a:t>
            </a:r>
            <a:endParaRPr lang="it-IT" altLang="it-IT" sz="1600" b="1" dirty="0">
              <a:solidFill>
                <a:srgbClr val="C00000"/>
              </a:solidFill>
            </a:endParaRPr>
          </a:p>
        </p:txBody>
      </p:sp>
      <p:sp>
        <p:nvSpPr>
          <p:cNvPr id="6" name="Rettangolo 5"/>
          <p:cNvSpPr/>
          <p:nvPr/>
        </p:nvSpPr>
        <p:spPr>
          <a:xfrm>
            <a:off x="467544" y="980728"/>
            <a:ext cx="8147819" cy="2077492"/>
          </a:xfrm>
          <a:prstGeom prst="rect">
            <a:avLst/>
          </a:prstGeom>
        </p:spPr>
        <p:txBody>
          <a:bodyPr wrap="square">
            <a:spAutoFit/>
          </a:bodyPr>
          <a:lstStyle/>
          <a:p>
            <a:pPr>
              <a:buNone/>
            </a:pPr>
            <a:r>
              <a:rPr lang="it-IT" sz="1200" dirty="0" smtClean="0"/>
              <a:t>Il progetto del verde, è visualizzato schematicamente per l’intero tracciato della tangenziale nord negli elaborati cartografici allegati nelle relazioni illustrative della 3^ variante al PSC e al RUE, della VAS, del progetto urbano nonché rappresentato sugli elaborati cartografici P01 e P03 in scala 1:2.000 del medesimo progetto urbano direttrice nord/sud e direttrice est/ovest.</a:t>
            </a:r>
          </a:p>
          <a:p>
            <a:pPr>
              <a:buNone/>
            </a:pPr>
            <a:r>
              <a:rPr lang="it-IT" sz="1200" dirty="0"/>
              <a:t>La rappresentazione del progetto del verde viene restituita con maggior dettaglio sugli elaborati cartografici allegati alla scala 1:1000 su basi aerofotogrammetrico, CTR, catastale, ed è corredata da sezioni significative fatte trasversalmente al tracciato stradale in corrispondenza degli edifici esistenti che verranno a trovarsi alle minori distanze dalla nuova strada e degli spazi interclusi classificati nel PSC a verde pubblico.</a:t>
            </a:r>
          </a:p>
          <a:p>
            <a:pPr>
              <a:buNone/>
            </a:pPr>
            <a:endParaRPr lang="it-IT" sz="1200" dirty="0" smtClean="0"/>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9</a:t>
            </a:fld>
            <a:endParaRPr lang="it-IT" altLang="it-IT" dirty="0"/>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BOSCO URBANO</a:t>
            </a:r>
            <a:endParaRPr lang="it-IT" altLang="it-IT" sz="1600" b="1" dirty="0">
              <a:solidFill>
                <a:srgbClr val="C00000"/>
              </a:solidFill>
            </a:endParaRPr>
          </a:p>
        </p:txBody>
      </p:sp>
    </p:spTree>
    <p:extLst>
      <p:ext uri="{BB962C8B-B14F-4D97-AF65-F5344CB8AC3E}">
        <p14:creationId xmlns:p14="http://schemas.microsoft.com/office/powerpoint/2010/main" val="3923480469"/>
      </p:ext>
    </p:extLst>
  </p:cSld>
  <p:clrMapOvr>
    <a:masterClrMapping/>
  </p:clrMapOvr>
  <p:transition spd="med">
    <p:cut/>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15000"/>
          </a:lnSpc>
          <a:spcBef>
            <a:spcPct val="20000"/>
          </a:spcBef>
          <a:spcAft>
            <a:spcPct val="0"/>
          </a:spcAft>
          <a:buClr>
            <a:schemeClr val="tx1"/>
          </a:buClr>
          <a:buSzTx/>
          <a:buFont typeface="Wingdings" panose="05000000000000000000" pitchFamily="2" charset="2"/>
          <a:buChar char="v"/>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15000"/>
          </a:lnSpc>
          <a:spcBef>
            <a:spcPct val="20000"/>
          </a:spcBef>
          <a:spcAft>
            <a:spcPct val="0"/>
          </a:spcAft>
          <a:buClr>
            <a:schemeClr val="tx1"/>
          </a:buClr>
          <a:buSzTx/>
          <a:buFont typeface="Wingdings" panose="05000000000000000000" pitchFamily="2" charset="2"/>
          <a:buChar char="v"/>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3767</TotalTime>
  <Words>1585</Words>
  <Application>Microsoft Office PowerPoint</Application>
  <PresentationFormat>Presentazione su schermo (4:3)</PresentationFormat>
  <Paragraphs>102</Paragraphs>
  <Slides>13</Slides>
  <Notes>6</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13</vt:i4>
      </vt:variant>
    </vt:vector>
  </HeadingPairs>
  <TitlesOfParts>
    <vt:vector size="17" baseType="lpstr">
      <vt:lpstr>Arial</vt:lpstr>
      <vt:lpstr>Calibri</vt:lpstr>
      <vt:lpstr>Wingdings</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ccdp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roberta</dc:creator>
  <cp:lastModifiedBy>Simone Caiti</cp:lastModifiedBy>
  <cp:revision>223</cp:revision>
  <cp:lastPrinted>2023-05-12T10:31:16Z</cp:lastPrinted>
  <dcterms:created xsi:type="dcterms:W3CDTF">2006-10-31T14:45:55Z</dcterms:created>
  <dcterms:modified xsi:type="dcterms:W3CDTF">2023-06-22T15:51:32Z</dcterms:modified>
</cp:coreProperties>
</file>