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319" r:id="rId3"/>
    <p:sldId id="321" r:id="rId4"/>
    <p:sldId id="402" r:id="rId5"/>
    <p:sldId id="403" r:id="rId6"/>
    <p:sldId id="325" r:id="rId7"/>
    <p:sldId id="334" r:id="rId8"/>
    <p:sldId id="335" r:id="rId9"/>
    <p:sldId id="336" r:id="rId10"/>
    <p:sldId id="341" r:id="rId11"/>
    <p:sldId id="340" r:id="rId12"/>
    <p:sldId id="339" r:id="rId13"/>
    <p:sldId id="345" r:id="rId14"/>
    <p:sldId id="348" r:id="rId15"/>
    <p:sldId id="346" r:id="rId16"/>
    <p:sldId id="347" r:id="rId17"/>
    <p:sldId id="349" r:id="rId18"/>
    <p:sldId id="401" r:id="rId19"/>
    <p:sldId id="350" r:id="rId20"/>
    <p:sldId id="352" r:id="rId21"/>
    <p:sldId id="353" r:id="rId22"/>
    <p:sldId id="354" r:id="rId23"/>
    <p:sldId id="356" r:id="rId24"/>
    <p:sldId id="358" r:id="rId25"/>
    <p:sldId id="359" r:id="rId26"/>
    <p:sldId id="360" r:id="rId27"/>
    <p:sldId id="399" r:id="rId28"/>
    <p:sldId id="400" r:id="rId29"/>
  </p:sldIdLst>
  <p:sldSz cx="9144000" cy="6858000" type="screen4x3"/>
  <p:notesSz cx="6799263" cy="9929813"/>
  <p:defaultTextStyle>
    <a:defPPr>
      <a:defRPr lang="it-IT"/>
    </a:defPPr>
    <a:lvl1pPr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1pPr>
    <a:lvl2pPr marL="4572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2pPr>
    <a:lvl3pPr marL="9144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3pPr>
    <a:lvl4pPr marL="13716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4pPr>
    <a:lvl5pPr marL="1828800" algn="just" rtl="0" fontAlgn="base">
      <a:lnSpc>
        <a:spcPct val="115000"/>
      </a:lnSpc>
      <a:spcBef>
        <a:spcPct val="20000"/>
      </a:spcBef>
      <a:spcAft>
        <a:spcPct val="0"/>
      </a:spcAft>
      <a:buClr>
        <a:schemeClr val="tx1"/>
      </a:buClr>
      <a:buFont typeface="Wingdings" panose="05000000000000000000" pitchFamily="2" charset="2"/>
      <a:buChar char="v"/>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CC99"/>
    <a:srgbClr val="FFCC00"/>
    <a:srgbClr val="FF9933"/>
    <a:srgbClr val="990033"/>
    <a:srgbClr val="0033CC"/>
    <a:srgbClr val="CCECFF"/>
    <a:srgbClr val="6699F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3" autoAdjust="0"/>
    <p:restoredTop sz="94660"/>
  </p:normalViewPr>
  <p:slideViewPr>
    <p:cSldViewPr>
      <p:cViewPr varScale="1">
        <p:scale>
          <a:sx n="133" d="100"/>
          <a:sy n="133" d="100"/>
        </p:scale>
        <p:origin x="966"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348" cy="498216"/>
          </a:xfrm>
          <a:prstGeom prst="rect">
            <a:avLst/>
          </a:prstGeom>
        </p:spPr>
        <p:txBody>
          <a:bodyPr vert="horz" lIns="95582" tIns="47791" rIns="95582" bIns="47791" rtlCol="0"/>
          <a:lstStyle>
            <a:lvl1pPr algn="l">
              <a:defRPr sz="1300"/>
            </a:lvl1pPr>
          </a:lstStyle>
          <a:p>
            <a:endParaRPr lang="it-IT"/>
          </a:p>
        </p:txBody>
      </p:sp>
      <p:sp>
        <p:nvSpPr>
          <p:cNvPr id="3" name="Segnaposto data 2"/>
          <p:cNvSpPr>
            <a:spLocks noGrp="1"/>
          </p:cNvSpPr>
          <p:nvPr>
            <p:ph type="dt" idx="1"/>
          </p:nvPr>
        </p:nvSpPr>
        <p:spPr>
          <a:xfrm>
            <a:off x="3851342" y="0"/>
            <a:ext cx="2946348" cy="498216"/>
          </a:xfrm>
          <a:prstGeom prst="rect">
            <a:avLst/>
          </a:prstGeom>
        </p:spPr>
        <p:txBody>
          <a:bodyPr vert="horz" lIns="95582" tIns="47791" rIns="95582" bIns="47791" rtlCol="0"/>
          <a:lstStyle>
            <a:lvl1pPr algn="r">
              <a:defRPr sz="1300"/>
            </a:lvl1pPr>
          </a:lstStyle>
          <a:p>
            <a:fld id="{5A92310F-1EF8-43EC-87B0-89A1F330CA6A}" type="datetimeFigureOut">
              <a:rPr lang="it-IT" smtClean="0"/>
              <a:t>22/06/2023</a:t>
            </a:fld>
            <a:endParaRPr lang="it-IT"/>
          </a:p>
        </p:txBody>
      </p:sp>
      <p:sp>
        <p:nvSpPr>
          <p:cNvPr id="4" name="Segnaposto immagine diapositiva 3"/>
          <p:cNvSpPr>
            <a:spLocks noGrp="1" noRot="1" noChangeAspect="1"/>
          </p:cNvSpPr>
          <p:nvPr>
            <p:ph type="sldImg" idx="2"/>
          </p:nvPr>
        </p:nvSpPr>
        <p:spPr>
          <a:xfrm>
            <a:off x="1166813" y="1241425"/>
            <a:ext cx="4465637" cy="3351213"/>
          </a:xfrm>
          <a:prstGeom prst="rect">
            <a:avLst/>
          </a:prstGeom>
          <a:noFill/>
          <a:ln w="12700">
            <a:solidFill>
              <a:prstClr val="black"/>
            </a:solidFill>
          </a:ln>
        </p:spPr>
        <p:txBody>
          <a:bodyPr vert="horz" lIns="95582" tIns="47791" rIns="95582" bIns="47791" rtlCol="0" anchor="ctr"/>
          <a:lstStyle/>
          <a:p>
            <a:endParaRPr lang="it-IT"/>
          </a:p>
        </p:txBody>
      </p:sp>
      <p:sp>
        <p:nvSpPr>
          <p:cNvPr id="5" name="Segnaposto note 4"/>
          <p:cNvSpPr>
            <a:spLocks noGrp="1"/>
          </p:cNvSpPr>
          <p:nvPr>
            <p:ph type="body" sz="quarter" idx="3"/>
          </p:nvPr>
        </p:nvSpPr>
        <p:spPr>
          <a:xfrm>
            <a:off x="679927" y="4778723"/>
            <a:ext cx="5439410" cy="3909864"/>
          </a:xfrm>
          <a:prstGeom prst="rect">
            <a:avLst/>
          </a:prstGeom>
        </p:spPr>
        <p:txBody>
          <a:bodyPr vert="horz" lIns="95582" tIns="47791" rIns="95582" bIns="47791"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31599"/>
            <a:ext cx="2946348" cy="498214"/>
          </a:xfrm>
          <a:prstGeom prst="rect">
            <a:avLst/>
          </a:prstGeom>
        </p:spPr>
        <p:txBody>
          <a:bodyPr vert="horz" lIns="95582" tIns="47791" rIns="95582" bIns="47791" rtlCol="0" anchor="b"/>
          <a:lstStyle>
            <a:lvl1pPr algn="l">
              <a:defRPr sz="1300"/>
            </a:lvl1pPr>
          </a:lstStyle>
          <a:p>
            <a:endParaRPr lang="it-IT"/>
          </a:p>
        </p:txBody>
      </p:sp>
      <p:sp>
        <p:nvSpPr>
          <p:cNvPr id="7" name="Segnaposto numero diapositiva 6"/>
          <p:cNvSpPr>
            <a:spLocks noGrp="1"/>
          </p:cNvSpPr>
          <p:nvPr>
            <p:ph type="sldNum" sz="quarter" idx="5"/>
          </p:nvPr>
        </p:nvSpPr>
        <p:spPr>
          <a:xfrm>
            <a:off x="3851342" y="9431599"/>
            <a:ext cx="2946348" cy="498214"/>
          </a:xfrm>
          <a:prstGeom prst="rect">
            <a:avLst/>
          </a:prstGeom>
        </p:spPr>
        <p:txBody>
          <a:bodyPr vert="horz" lIns="95582" tIns="47791" rIns="95582" bIns="47791" rtlCol="0" anchor="b"/>
          <a:lstStyle>
            <a:lvl1pPr algn="r">
              <a:defRPr sz="1300"/>
            </a:lvl1pPr>
          </a:lstStyle>
          <a:p>
            <a:fld id="{2FA427C5-F015-40BC-8716-00BADECC1C11}" type="slidenum">
              <a:rPr lang="it-IT" smtClean="0"/>
              <a:t>‹N›</a:t>
            </a:fld>
            <a:endParaRPr lang="it-IT"/>
          </a:p>
        </p:txBody>
      </p:sp>
    </p:spTree>
    <p:extLst>
      <p:ext uri="{BB962C8B-B14F-4D97-AF65-F5344CB8AC3E}">
        <p14:creationId xmlns:p14="http://schemas.microsoft.com/office/powerpoint/2010/main" val="1940435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26</a:t>
            </a:fld>
            <a:endParaRPr lang="it-IT"/>
          </a:p>
        </p:txBody>
      </p:sp>
    </p:spTree>
    <p:extLst>
      <p:ext uri="{BB962C8B-B14F-4D97-AF65-F5344CB8AC3E}">
        <p14:creationId xmlns:p14="http://schemas.microsoft.com/office/powerpoint/2010/main" val="146190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27</a:t>
            </a:fld>
            <a:endParaRPr lang="it-IT"/>
          </a:p>
        </p:txBody>
      </p:sp>
    </p:spTree>
    <p:extLst>
      <p:ext uri="{BB962C8B-B14F-4D97-AF65-F5344CB8AC3E}">
        <p14:creationId xmlns:p14="http://schemas.microsoft.com/office/powerpoint/2010/main" val="3009222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2FA427C5-F015-40BC-8716-00BADECC1C11}" type="slidenum">
              <a:rPr lang="it-IT" smtClean="0"/>
              <a:t>28</a:t>
            </a:fld>
            <a:endParaRPr lang="it-IT"/>
          </a:p>
        </p:txBody>
      </p:sp>
    </p:spTree>
    <p:extLst>
      <p:ext uri="{BB962C8B-B14F-4D97-AF65-F5344CB8AC3E}">
        <p14:creationId xmlns:p14="http://schemas.microsoft.com/office/powerpoint/2010/main" val="861543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AFE71C31-F028-4D9A-A0FB-862006D0A640}" type="slidenum">
              <a:rPr lang="it-IT" altLang="it-IT"/>
              <a:pPr/>
              <a:t>‹N›</a:t>
            </a:fld>
            <a:endParaRPr lang="it-IT" altLang="it-IT"/>
          </a:p>
        </p:txBody>
      </p:sp>
    </p:spTree>
    <p:extLst>
      <p:ext uri="{BB962C8B-B14F-4D97-AF65-F5344CB8AC3E}">
        <p14:creationId xmlns:p14="http://schemas.microsoft.com/office/powerpoint/2010/main" val="221111581"/>
      </p:ext>
    </p:extLst>
  </p:cSld>
  <p:clrMapOvr>
    <a:masterClrMapping/>
  </p:clrMapOvr>
  <p:transition spd="med">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376946DA-AF50-44BD-8803-96CE670AC324}" type="slidenum">
              <a:rPr lang="it-IT" altLang="it-IT"/>
              <a:pPr/>
              <a:t>‹N›</a:t>
            </a:fld>
            <a:endParaRPr lang="it-IT" altLang="it-IT"/>
          </a:p>
        </p:txBody>
      </p:sp>
    </p:spTree>
    <p:extLst>
      <p:ext uri="{BB962C8B-B14F-4D97-AF65-F5344CB8AC3E}">
        <p14:creationId xmlns:p14="http://schemas.microsoft.com/office/powerpoint/2010/main" val="3908002571"/>
      </p:ext>
    </p:extLst>
  </p:cSld>
  <p:clrMapOvr>
    <a:masterClrMapping/>
  </p:clrMapOvr>
  <p:transition spd="med">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7A3F6F89-8EF2-4873-854E-EC2BB1AA4C0D}" type="slidenum">
              <a:rPr lang="it-IT" altLang="it-IT"/>
              <a:pPr/>
              <a:t>‹N›</a:t>
            </a:fld>
            <a:endParaRPr lang="it-IT" altLang="it-IT"/>
          </a:p>
        </p:txBody>
      </p:sp>
    </p:spTree>
    <p:extLst>
      <p:ext uri="{BB962C8B-B14F-4D97-AF65-F5344CB8AC3E}">
        <p14:creationId xmlns:p14="http://schemas.microsoft.com/office/powerpoint/2010/main" val="1985801858"/>
      </p:ext>
    </p:extLst>
  </p:cSld>
  <p:clrMapOvr>
    <a:masterClrMapping/>
  </p:clrMapOvr>
  <p:transition spd="med">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it-IT" altLang="it-IT"/>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it-IT" altLang="it-IT"/>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B1A6C139-D412-4679-901F-E3033AA07444}" type="slidenum">
              <a:rPr lang="it-IT" altLang="it-IT"/>
              <a:pPr/>
              <a:t>‹N›</a:t>
            </a:fld>
            <a:endParaRPr lang="it-IT" altLang="it-IT"/>
          </a:p>
        </p:txBody>
      </p:sp>
    </p:spTree>
    <p:extLst>
      <p:ext uri="{BB962C8B-B14F-4D97-AF65-F5344CB8AC3E}">
        <p14:creationId xmlns:p14="http://schemas.microsoft.com/office/powerpoint/2010/main" val="1641841229"/>
      </p:ext>
    </p:extLst>
  </p:cSld>
  <p:clrMapOvr>
    <a:masterClrMapping/>
  </p:clrMapOvr>
  <p:transitio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AEDC45E7-BFCB-4E83-ABFB-AB4BD2266851}" type="slidenum">
              <a:rPr lang="it-IT" altLang="it-IT"/>
              <a:pPr/>
              <a:t>‹N›</a:t>
            </a:fld>
            <a:endParaRPr lang="it-IT" altLang="it-IT"/>
          </a:p>
        </p:txBody>
      </p:sp>
    </p:spTree>
    <p:extLst>
      <p:ext uri="{BB962C8B-B14F-4D97-AF65-F5344CB8AC3E}">
        <p14:creationId xmlns:p14="http://schemas.microsoft.com/office/powerpoint/2010/main" val="4216235630"/>
      </p:ext>
    </p:extLst>
  </p:cSld>
  <p:clrMapOvr>
    <a:masterClrMapping/>
  </p:clrMapOvr>
  <p:transition spd="med">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ltLang="it-IT"/>
          </a:p>
        </p:txBody>
      </p:sp>
      <p:sp>
        <p:nvSpPr>
          <p:cNvPr id="5" name="Segnaposto piè di pagina 4"/>
          <p:cNvSpPr>
            <a:spLocks noGrp="1"/>
          </p:cNvSpPr>
          <p:nvPr>
            <p:ph type="ftr" sz="quarter" idx="11"/>
          </p:nvPr>
        </p:nvSpPr>
        <p:spPr/>
        <p:txBody>
          <a:bodyPr/>
          <a:lstStyle>
            <a:lvl1pPr>
              <a:defRPr/>
            </a:lvl1pPr>
          </a:lstStyle>
          <a:p>
            <a:endParaRPr lang="it-IT" altLang="it-IT"/>
          </a:p>
        </p:txBody>
      </p:sp>
      <p:sp>
        <p:nvSpPr>
          <p:cNvPr id="6" name="Segnaposto numero diapositiva 5"/>
          <p:cNvSpPr>
            <a:spLocks noGrp="1"/>
          </p:cNvSpPr>
          <p:nvPr>
            <p:ph type="sldNum" sz="quarter" idx="12"/>
          </p:nvPr>
        </p:nvSpPr>
        <p:spPr/>
        <p:txBody>
          <a:bodyPr/>
          <a:lstStyle>
            <a:lvl1pPr>
              <a:defRPr/>
            </a:lvl1pPr>
          </a:lstStyle>
          <a:p>
            <a:fld id="{C8EEC354-4507-42A1-8571-0FF11D2002DC}" type="slidenum">
              <a:rPr lang="it-IT" altLang="it-IT"/>
              <a:pPr/>
              <a:t>‹N›</a:t>
            </a:fld>
            <a:endParaRPr lang="it-IT" altLang="it-IT"/>
          </a:p>
        </p:txBody>
      </p:sp>
    </p:spTree>
    <p:extLst>
      <p:ext uri="{BB962C8B-B14F-4D97-AF65-F5344CB8AC3E}">
        <p14:creationId xmlns:p14="http://schemas.microsoft.com/office/powerpoint/2010/main" val="3762131448"/>
      </p:ext>
    </p:extLst>
  </p:cSld>
  <p:clrMapOvr>
    <a:masterClrMapping/>
  </p:clrMapOvr>
  <p:transition spd="med">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B3F68820-89A6-4EDA-A699-D064672096FB}" type="slidenum">
              <a:rPr lang="it-IT" altLang="it-IT"/>
              <a:pPr/>
              <a:t>‹N›</a:t>
            </a:fld>
            <a:endParaRPr lang="it-IT" altLang="it-IT"/>
          </a:p>
        </p:txBody>
      </p:sp>
    </p:spTree>
    <p:extLst>
      <p:ext uri="{BB962C8B-B14F-4D97-AF65-F5344CB8AC3E}">
        <p14:creationId xmlns:p14="http://schemas.microsoft.com/office/powerpoint/2010/main" val="4243164040"/>
      </p:ext>
    </p:extLst>
  </p:cSld>
  <p:clrMapOvr>
    <a:masterClrMapping/>
  </p:clrMapOvr>
  <p:transition spd="med">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ltLang="it-IT"/>
          </a:p>
        </p:txBody>
      </p:sp>
      <p:sp>
        <p:nvSpPr>
          <p:cNvPr id="8" name="Segnaposto piè di pagina 7"/>
          <p:cNvSpPr>
            <a:spLocks noGrp="1"/>
          </p:cNvSpPr>
          <p:nvPr>
            <p:ph type="ftr" sz="quarter" idx="11"/>
          </p:nvPr>
        </p:nvSpPr>
        <p:spPr/>
        <p:txBody>
          <a:bodyPr/>
          <a:lstStyle>
            <a:lvl1pPr>
              <a:defRPr/>
            </a:lvl1pPr>
          </a:lstStyle>
          <a:p>
            <a:endParaRPr lang="it-IT" altLang="it-IT"/>
          </a:p>
        </p:txBody>
      </p:sp>
      <p:sp>
        <p:nvSpPr>
          <p:cNvPr id="9" name="Segnaposto numero diapositiva 8"/>
          <p:cNvSpPr>
            <a:spLocks noGrp="1"/>
          </p:cNvSpPr>
          <p:nvPr>
            <p:ph type="sldNum" sz="quarter" idx="12"/>
          </p:nvPr>
        </p:nvSpPr>
        <p:spPr/>
        <p:txBody>
          <a:bodyPr/>
          <a:lstStyle>
            <a:lvl1pPr>
              <a:defRPr/>
            </a:lvl1pPr>
          </a:lstStyle>
          <a:p>
            <a:fld id="{7242162E-69E0-4634-9A28-3C5F35EF2B1A}" type="slidenum">
              <a:rPr lang="it-IT" altLang="it-IT"/>
              <a:pPr/>
              <a:t>‹N›</a:t>
            </a:fld>
            <a:endParaRPr lang="it-IT" altLang="it-IT"/>
          </a:p>
        </p:txBody>
      </p:sp>
    </p:spTree>
    <p:extLst>
      <p:ext uri="{BB962C8B-B14F-4D97-AF65-F5344CB8AC3E}">
        <p14:creationId xmlns:p14="http://schemas.microsoft.com/office/powerpoint/2010/main" val="3689758736"/>
      </p:ext>
    </p:extLst>
  </p:cSld>
  <p:clrMapOvr>
    <a:masterClrMapping/>
  </p:clrMapOvr>
  <p:transition spd="med">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ltLang="it-IT"/>
          </a:p>
        </p:txBody>
      </p:sp>
      <p:sp>
        <p:nvSpPr>
          <p:cNvPr id="4" name="Segnaposto piè di pagina 3"/>
          <p:cNvSpPr>
            <a:spLocks noGrp="1"/>
          </p:cNvSpPr>
          <p:nvPr>
            <p:ph type="ftr" sz="quarter" idx="11"/>
          </p:nvPr>
        </p:nvSpPr>
        <p:spPr/>
        <p:txBody>
          <a:bodyPr/>
          <a:lstStyle>
            <a:lvl1pPr>
              <a:defRPr/>
            </a:lvl1pPr>
          </a:lstStyle>
          <a:p>
            <a:endParaRPr lang="it-IT" altLang="it-IT"/>
          </a:p>
        </p:txBody>
      </p:sp>
      <p:sp>
        <p:nvSpPr>
          <p:cNvPr id="5" name="Segnaposto numero diapositiva 4"/>
          <p:cNvSpPr>
            <a:spLocks noGrp="1"/>
          </p:cNvSpPr>
          <p:nvPr>
            <p:ph type="sldNum" sz="quarter" idx="12"/>
          </p:nvPr>
        </p:nvSpPr>
        <p:spPr/>
        <p:txBody>
          <a:bodyPr/>
          <a:lstStyle>
            <a:lvl1pPr>
              <a:defRPr/>
            </a:lvl1pPr>
          </a:lstStyle>
          <a:p>
            <a:fld id="{FD552DE5-C962-4650-9CC5-13FC7C5AA89F}" type="slidenum">
              <a:rPr lang="it-IT" altLang="it-IT"/>
              <a:pPr/>
              <a:t>‹N›</a:t>
            </a:fld>
            <a:endParaRPr lang="it-IT" altLang="it-IT"/>
          </a:p>
        </p:txBody>
      </p:sp>
    </p:spTree>
    <p:extLst>
      <p:ext uri="{BB962C8B-B14F-4D97-AF65-F5344CB8AC3E}">
        <p14:creationId xmlns:p14="http://schemas.microsoft.com/office/powerpoint/2010/main" val="179419818"/>
      </p:ext>
    </p:extLst>
  </p:cSld>
  <p:clrMapOvr>
    <a:masterClrMapping/>
  </p:clrMapOvr>
  <p:transition spd="med">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ltLang="it-IT"/>
          </a:p>
        </p:txBody>
      </p:sp>
      <p:sp>
        <p:nvSpPr>
          <p:cNvPr id="3" name="Segnaposto piè di pagina 2"/>
          <p:cNvSpPr>
            <a:spLocks noGrp="1"/>
          </p:cNvSpPr>
          <p:nvPr>
            <p:ph type="ftr" sz="quarter" idx="11"/>
          </p:nvPr>
        </p:nvSpPr>
        <p:spPr/>
        <p:txBody>
          <a:bodyPr/>
          <a:lstStyle>
            <a:lvl1pPr>
              <a:defRPr/>
            </a:lvl1pPr>
          </a:lstStyle>
          <a:p>
            <a:endParaRPr lang="it-IT" altLang="it-IT"/>
          </a:p>
        </p:txBody>
      </p:sp>
      <p:sp>
        <p:nvSpPr>
          <p:cNvPr id="4" name="Segnaposto numero diapositiva 3"/>
          <p:cNvSpPr>
            <a:spLocks noGrp="1"/>
          </p:cNvSpPr>
          <p:nvPr>
            <p:ph type="sldNum" sz="quarter" idx="12"/>
          </p:nvPr>
        </p:nvSpPr>
        <p:spPr/>
        <p:txBody>
          <a:bodyPr/>
          <a:lstStyle>
            <a:lvl1pPr>
              <a:defRPr/>
            </a:lvl1pPr>
          </a:lstStyle>
          <a:p>
            <a:fld id="{91F0F01A-F2F9-4D27-A46E-BF13648970DA}" type="slidenum">
              <a:rPr lang="it-IT" altLang="it-IT"/>
              <a:pPr/>
              <a:t>‹N›</a:t>
            </a:fld>
            <a:endParaRPr lang="it-IT" altLang="it-IT"/>
          </a:p>
        </p:txBody>
      </p:sp>
    </p:spTree>
    <p:extLst>
      <p:ext uri="{BB962C8B-B14F-4D97-AF65-F5344CB8AC3E}">
        <p14:creationId xmlns:p14="http://schemas.microsoft.com/office/powerpoint/2010/main" val="557921167"/>
      </p:ext>
    </p:extLst>
  </p:cSld>
  <p:clrMapOvr>
    <a:masterClrMapping/>
  </p:clrMapOvr>
  <p:transition spd="med">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ED4DDDFF-4578-4610-8A82-67DC4D556C00}" type="slidenum">
              <a:rPr lang="it-IT" altLang="it-IT"/>
              <a:pPr/>
              <a:t>‹N›</a:t>
            </a:fld>
            <a:endParaRPr lang="it-IT" altLang="it-IT"/>
          </a:p>
        </p:txBody>
      </p:sp>
    </p:spTree>
    <p:extLst>
      <p:ext uri="{BB962C8B-B14F-4D97-AF65-F5344CB8AC3E}">
        <p14:creationId xmlns:p14="http://schemas.microsoft.com/office/powerpoint/2010/main" val="1294271031"/>
      </p:ext>
    </p:extLst>
  </p:cSld>
  <p:clrMapOvr>
    <a:masterClrMapping/>
  </p:clrMapOvr>
  <p:transition spd="med">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ltLang="it-IT"/>
          </a:p>
        </p:txBody>
      </p:sp>
      <p:sp>
        <p:nvSpPr>
          <p:cNvPr id="6" name="Segnaposto piè di pagina 5"/>
          <p:cNvSpPr>
            <a:spLocks noGrp="1"/>
          </p:cNvSpPr>
          <p:nvPr>
            <p:ph type="ftr" sz="quarter" idx="11"/>
          </p:nvPr>
        </p:nvSpPr>
        <p:spPr/>
        <p:txBody>
          <a:bodyPr/>
          <a:lstStyle>
            <a:lvl1pPr>
              <a:defRPr/>
            </a:lvl1pPr>
          </a:lstStyle>
          <a:p>
            <a:endParaRPr lang="it-IT" altLang="it-IT"/>
          </a:p>
        </p:txBody>
      </p:sp>
      <p:sp>
        <p:nvSpPr>
          <p:cNvPr id="7" name="Segnaposto numero diapositiva 6"/>
          <p:cNvSpPr>
            <a:spLocks noGrp="1"/>
          </p:cNvSpPr>
          <p:nvPr>
            <p:ph type="sldNum" sz="quarter" idx="12"/>
          </p:nvPr>
        </p:nvSpPr>
        <p:spPr/>
        <p:txBody>
          <a:bodyPr/>
          <a:lstStyle>
            <a:lvl1pPr>
              <a:defRPr/>
            </a:lvl1pPr>
          </a:lstStyle>
          <a:p>
            <a:fld id="{E6043AC5-ABD8-4E99-BDFE-AB0F19DF8A91}" type="slidenum">
              <a:rPr lang="it-IT" altLang="it-IT"/>
              <a:pPr/>
              <a:t>‹N›</a:t>
            </a:fld>
            <a:endParaRPr lang="it-IT" altLang="it-IT"/>
          </a:p>
        </p:txBody>
      </p:sp>
    </p:spTree>
    <p:extLst>
      <p:ext uri="{BB962C8B-B14F-4D97-AF65-F5344CB8AC3E}">
        <p14:creationId xmlns:p14="http://schemas.microsoft.com/office/powerpoint/2010/main" val="1214379919"/>
      </p:ext>
    </p:extLst>
  </p:cSld>
  <p:clrMapOvr>
    <a:masterClrMapping/>
  </p:clrMapOvr>
  <p:transition spd="med">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lnSpc>
                <a:spcPct val="100000"/>
              </a:lnSpc>
              <a:spcBef>
                <a:spcPct val="0"/>
              </a:spcBef>
              <a:buClrTx/>
              <a:buFontTx/>
              <a:buNone/>
              <a:defRPr/>
            </a:lvl1pPr>
          </a:lstStyle>
          <a:p>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buClrTx/>
              <a:buFontTx/>
              <a:buNone/>
              <a:defRPr/>
            </a:lvl1pPr>
          </a:lstStyle>
          <a:p>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FontTx/>
              <a:buNone/>
              <a:defRPr/>
            </a:lvl1pPr>
          </a:lstStyle>
          <a:p>
            <a:fld id="{8D0E90DE-58B5-4868-8026-AA1889D0876C}"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cut/>
  </p:transition>
  <p:hf hdr="0" ftr="0" dt="0"/>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47000"/>
            <a:lum/>
          </a:blip>
          <a:srcRect/>
          <a:stretch>
            <a:fillRect l="-2000" t="-40000" r="-2000" b="-40000"/>
          </a:stretch>
        </a:blipFill>
        <a:effectLst/>
      </p:bgPr>
    </p:bg>
    <p:spTree>
      <p:nvGrpSpPr>
        <p:cNvPr id="1" name=""/>
        <p:cNvGrpSpPr/>
        <p:nvPr/>
      </p:nvGrpSpPr>
      <p:grpSpPr>
        <a:xfrm>
          <a:off x="0" y="0"/>
          <a:ext cx="0" cy="0"/>
          <a:chOff x="0" y="0"/>
          <a:chExt cx="0" cy="0"/>
        </a:xfrm>
      </p:grpSpPr>
      <p:sp>
        <p:nvSpPr>
          <p:cNvPr id="2053" name="Rectangle 5"/>
          <p:cNvSpPr>
            <a:spLocks noGrp="1" noChangeArrowheads="1"/>
          </p:cNvSpPr>
          <p:nvPr>
            <p:ph type="subTitle" idx="1"/>
          </p:nvPr>
        </p:nvSpPr>
        <p:spPr>
          <a:xfrm>
            <a:off x="395536" y="1844675"/>
            <a:ext cx="8352927" cy="4105275"/>
          </a:xfrm>
        </p:spPr>
        <p:txBody>
          <a:bodyPr/>
          <a:lstStyle/>
          <a:p>
            <a:pPr algn="l">
              <a:lnSpc>
                <a:spcPct val="80000"/>
              </a:lnSpc>
            </a:pPr>
            <a:endParaRPr lang="it-IT" altLang="it-IT" sz="1000" b="1" dirty="0"/>
          </a:p>
          <a:p>
            <a:pPr algn="l">
              <a:lnSpc>
                <a:spcPct val="80000"/>
              </a:lnSpc>
            </a:pPr>
            <a:r>
              <a:rPr lang="it-IT" altLang="it-IT" sz="2000" b="1" dirty="0" smtClean="0"/>
              <a:t>RIPROGRAMMAZIONE DI OPERA PUBBLICA INFRASTRUTTURALE</a:t>
            </a:r>
          </a:p>
          <a:p>
            <a:pPr algn="l">
              <a:lnSpc>
                <a:spcPct val="80000"/>
              </a:lnSpc>
            </a:pPr>
            <a:r>
              <a:rPr lang="it-IT" altLang="it-IT" sz="2000" b="1" dirty="0" smtClean="0"/>
              <a:t>VARIANTE NORD DELLE STRADE PROVINCIALI 42; 4; 5.</a:t>
            </a:r>
          </a:p>
          <a:p>
            <a:pPr algn="l">
              <a:lnSpc>
                <a:spcPct val="80000"/>
              </a:lnSpc>
            </a:pPr>
            <a:endParaRPr lang="it-IT" altLang="it-IT" sz="2000" b="1" dirty="0"/>
          </a:p>
          <a:p>
            <a:pPr algn="l">
              <a:lnSpc>
                <a:spcPct val="80000"/>
              </a:lnSpc>
            </a:pPr>
            <a:r>
              <a:rPr lang="it-IT" altLang="it-IT" sz="2000" b="1" dirty="0" smtClean="0">
                <a:solidFill>
                  <a:srgbClr val="C00000"/>
                </a:solidFill>
              </a:rPr>
              <a:t>01 - VARIANTE URBANISTICA</a:t>
            </a:r>
          </a:p>
          <a:p>
            <a:pPr algn="l">
              <a:lnSpc>
                <a:spcPct val="80000"/>
              </a:lnSpc>
            </a:pPr>
            <a:endParaRPr lang="it-IT" altLang="it-IT" sz="1500" b="1" dirty="0"/>
          </a:p>
          <a:p>
            <a:pPr algn="l">
              <a:lnSpc>
                <a:spcPct val="80000"/>
              </a:lnSpc>
            </a:pPr>
            <a:endParaRPr lang="it-IT" altLang="it-IT" sz="2000" dirty="0"/>
          </a:p>
          <a:p>
            <a:pPr algn="l">
              <a:lnSpc>
                <a:spcPct val="80000"/>
              </a:lnSpc>
            </a:pPr>
            <a:endParaRPr lang="it-IT" altLang="it-IT" sz="1400" dirty="0"/>
          </a:p>
          <a:p>
            <a:pPr algn="l">
              <a:lnSpc>
                <a:spcPct val="80000"/>
              </a:lnSpc>
            </a:pPr>
            <a:endParaRPr lang="it-IT" altLang="it-IT" sz="1000" dirty="0"/>
          </a:p>
          <a:p>
            <a:pPr algn="l">
              <a:lnSpc>
                <a:spcPct val="80000"/>
              </a:lnSpc>
            </a:pPr>
            <a:r>
              <a:rPr lang="it-IT" altLang="it-IT" sz="1400" b="1" dirty="0"/>
              <a:t>Relazione dell’arch. Aldo Caiti</a:t>
            </a:r>
          </a:p>
          <a:p>
            <a:pPr algn="l">
              <a:lnSpc>
                <a:spcPct val="80000"/>
              </a:lnSpc>
            </a:pPr>
            <a:endParaRPr lang="it-IT" altLang="it-IT" sz="14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endParaRPr lang="it-IT" altLang="it-IT" sz="700" dirty="0"/>
          </a:p>
          <a:p>
            <a:pPr algn="l">
              <a:lnSpc>
                <a:spcPct val="80000"/>
              </a:lnSpc>
            </a:pPr>
            <a:r>
              <a:rPr lang="it-IT" altLang="it-IT" sz="900" dirty="0" smtClean="0"/>
              <a:t>Reggio Emilia, 22-giugno-2023</a:t>
            </a:r>
            <a:endParaRPr lang="it-IT" altLang="it-IT" sz="900" dirty="0"/>
          </a:p>
        </p:txBody>
      </p:sp>
      <p:pic>
        <p:nvPicPr>
          <p:cNvPr id="2054" name="Picture 6" descr="testa logo_2_RG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431" y="476672"/>
            <a:ext cx="4051300" cy="728662"/>
          </a:xfrm>
          <a:prstGeom prst="rect">
            <a:avLst/>
          </a:prstGeom>
          <a:solidFill>
            <a:schemeClr val="bg2"/>
          </a:solidFill>
          <a:effectLst/>
        </p:spPr>
      </p:pic>
    </p:spTree>
  </p:cSld>
  <p:clrMapOvr>
    <a:masterClrMapping/>
  </p:clrMapOvr>
  <p:transition spd="med">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179512" y="620688"/>
            <a:ext cx="8640959" cy="340093"/>
          </a:xfrm>
          <a:prstGeom prst="rect">
            <a:avLst/>
          </a:prstGeom>
        </p:spPr>
        <p:txBody>
          <a:bodyPr wrap="square">
            <a:spAutoFit/>
          </a:bodyPr>
          <a:lstStyle/>
          <a:p>
            <a:pPr>
              <a:buNone/>
            </a:pPr>
            <a:r>
              <a:rPr lang="it-IT" dirty="0">
                <a:solidFill>
                  <a:srgbClr val="000000"/>
                </a:solidFill>
              </a:rPr>
              <a:t>Tangenziale nord - alternative di tracciato al 2022 (Soluzione A e </a:t>
            </a:r>
            <a:r>
              <a:rPr lang="it-IT" dirty="0" smtClean="0">
                <a:solidFill>
                  <a:srgbClr val="000000"/>
                </a:solidFill>
              </a:rPr>
              <a:t>E)Tabella </a:t>
            </a:r>
            <a:r>
              <a:rPr lang="it-IT" dirty="0">
                <a:solidFill>
                  <a:srgbClr val="000000"/>
                </a:solidFill>
              </a:rPr>
              <a:t>di raffronto dati quantitativi</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10</a:t>
            </a:fld>
            <a:endParaRPr lang="it-IT" altLang="it-IT"/>
          </a:p>
        </p:txBody>
      </p:sp>
      <p:sp>
        <p:nvSpPr>
          <p:cNvPr id="6" name="Rectangle 6"/>
          <p:cNvSpPr>
            <a:spLocks noChangeArrowheads="1"/>
          </p:cNvSpPr>
          <p:nvPr/>
        </p:nvSpPr>
        <p:spPr bwMode="auto">
          <a:xfrm>
            <a:off x="755650" y="5662315"/>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7" name="Rettangolo 6"/>
          <p:cNvSpPr/>
          <p:nvPr/>
        </p:nvSpPr>
        <p:spPr>
          <a:xfrm>
            <a:off x="186312" y="1052735"/>
            <a:ext cx="3042217" cy="2252924"/>
          </a:xfrm>
          <a:prstGeom prst="rect">
            <a:avLst/>
          </a:prstGeom>
        </p:spPr>
        <p:txBody>
          <a:bodyPr wrap="square">
            <a:spAutoFit/>
          </a:bodyPr>
          <a:lstStyle/>
          <a:p>
            <a:pPr>
              <a:buNone/>
            </a:pPr>
            <a:r>
              <a:rPr lang="it-IT" sz="1200" dirty="0" smtClean="0"/>
              <a:t>Dai dati riportati in tabella:</a:t>
            </a:r>
          </a:p>
          <a:p>
            <a:pPr marL="171450" indent="-171450">
              <a:buFont typeface="Arial" panose="020B0604020202020204" pitchFamily="34" charset="0"/>
              <a:buChar char="•"/>
            </a:pPr>
            <a:r>
              <a:rPr lang="it-IT" sz="1200" dirty="0" smtClean="0"/>
              <a:t>La soluzione A è da preferire perché è un tracciato più lineare e di minore sviluppo; meno impattante sugli assetti agricoli e gli impianti colturali; meno incidente su aree pertinenziali classificate AC4 e AP1 consolidate; meno costosa della soluzione B; più distante da edifici residenziali e produttivi esistenti.</a:t>
            </a:r>
          </a:p>
        </p:txBody>
      </p:sp>
      <p:pic>
        <p:nvPicPr>
          <p:cNvPr id="3" name="Immagine 2"/>
          <p:cNvPicPr>
            <a:picLocks noChangeAspect="1"/>
          </p:cNvPicPr>
          <p:nvPr/>
        </p:nvPicPr>
        <p:blipFill>
          <a:blip r:embed="rId2"/>
          <a:stretch>
            <a:fillRect/>
          </a:stretch>
        </p:blipFill>
        <p:spPr>
          <a:xfrm>
            <a:off x="3228530" y="960781"/>
            <a:ext cx="5536590" cy="4505457"/>
          </a:xfrm>
          <a:prstGeom prst="rect">
            <a:avLst/>
          </a:prstGeom>
        </p:spPr>
      </p:pic>
    </p:spTree>
    <p:extLst>
      <p:ext uri="{BB962C8B-B14F-4D97-AF65-F5344CB8AC3E}">
        <p14:creationId xmlns:p14="http://schemas.microsoft.com/office/powerpoint/2010/main" val="258616442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smtClean="0">
                <a:solidFill>
                  <a:srgbClr val="000000"/>
                </a:solidFill>
              </a:rPr>
              <a:t>Corridoi A e </a:t>
            </a:r>
            <a:r>
              <a:rPr lang="it-IT" dirty="0" err="1" smtClean="0">
                <a:solidFill>
                  <a:srgbClr val="000000"/>
                </a:solidFill>
              </a:rPr>
              <a:t>E</a:t>
            </a:r>
            <a:r>
              <a:rPr lang="it-IT" dirty="0" smtClean="0">
                <a:solidFill>
                  <a:srgbClr val="000000"/>
                </a:solidFill>
              </a:rPr>
              <a:t> su tavola RUE 4c modificata</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11</a:t>
            </a:fld>
            <a:endParaRPr lang="it-IT" altLang="it-IT"/>
          </a:p>
        </p:txBody>
      </p:sp>
      <p:pic>
        <p:nvPicPr>
          <p:cNvPr id="2" name="Immagine 1"/>
          <p:cNvPicPr>
            <a:picLocks noChangeAspect="1"/>
          </p:cNvPicPr>
          <p:nvPr/>
        </p:nvPicPr>
        <p:blipFill>
          <a:blip r:embed="rId2"/>
          <a:stretch>
            <a:fillRect/>
          </a:stretch>
        </p:blipFill>
        <p:spPr>
          <a:xfrm>
            <a:off x="827584" y="638683"/>
            <a:ext cx="7165230" cy="5482419"/>
          </a:xfrm>
          <a:prstGeom prst="rect">
            <a:avLst/>
          </a:prstGeom>
        </p:spPr>
      </p:pic>
    </p:spTree>
    <p:extLst>
      <p:ext uri="{BB962C8B-B14F-4D97-AF65-F5344CB8AC3E}">
        <p14:creationId xmlns:p14="http://schemas.microsoft.com/office/powerpoint/2010/main" val="2253323703"/>
      </p:ext>
    </p:extLst>
  </p:cSld>
  <p:clrMapOvr>
    <a:masterClrMapping/>
  </p:clrMapOvr>
  <p:transition spd="med">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smtClean="0">
                <a:solidFill>
                  <a:srgbClr val="000000"/>
                </a:solidFill>
              </a:rPr>
              <a:t>Corridoi A e </a:t>
            </a:r>
            <a:r>
              <a:rPr lang="it-IT" dirty="0" err="1" smtClean="0">
                <a:solidFill>
                  <a:srgbClr val="000000"/>
                </a:solidFill>
              </a:rPr>
              <a:t>E</a:t>
            </a:r>
            <a:r>
              <a:rPr lang="it-IT" dirty="0" smtClean="0">
                <a:solidFill>
                  <a:srgbClr val="000000"/>
                </a:solidFill>
              </a:rPr>
              <a:t> su tavola PS1c modificata</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12</a:t>
            </a:fld>
            <a:endParaRPr lang="it-IT" altLang="it-IT"/>
          </a:p>
        </p:txBody>
      </p:sp>
      <p:pic>
        <p:nvPicPr>
          <p:cNvPr id="3" name="Immagine 2"/>
          <p:cNvPicPr>
            <a:picLocks noChangeAspect="1"/>
          </p:cNvPicPr>
          <p:nvPr/>
        </p:nvPicPr>
        <p:blipFill>
          <a:blip r:embed="rId2"/>
          <a:stretch>
            <a:fillRect/>
          </a:stretch>
        </p:blipFill>
        <p:spPr>
          <a:xfrm>
            <a:off x="908545" y="787872"/>
            <a:ext cx="7409830" cy="5364171"/>
          </a:xfrm>
          <a:prstGeom prst="rect">
            <a:avLst/>
          </a:prstGeom>
        </p:spPr>
      </p:pic>
    </p:spTree>
    <p:extLst>
      <p:ext uri="{BB962C8B-B14F-4D97-AF65-F5344CB8AC3E}">
        <p14:creationId xmlns:p14="http://schemas.microsoft.com/office/powerpoint/2010/main" val="1679075181"/>
      </p:ext>
    </p:extLst>
  </p:cSld>
  <p:clrMapOvr>
    <a:masterClrMapping/>
  </p:clrMapOvr>
  <p:transition spd="med">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a:solidFill>
                  <a:srgbClr val="000000"/>
                </a:solidFill>
              </a:rPr>
              <a:t>Allegato 1.3 - </a:t>
            </a:r>
            <a:r>
              <a:rPr lang="it-IT" dirty="0" smtClean="0">
                <a:solidFill>
                  <a:srgbClr val="000000"/>
                </a:solidFill>
              </a:rPr>
              <a:t>1. </a:t>
            </a:r>
            <a:r>
              <a:rPr lang="it-IT" dirty="0">
                <a:solidFill>
                  <a:srgbClr val="000000"/>
                </a:solidFill>
              </a:rPr>
              <a:t>Tracciati alternativi 2022 su stato di fatto dell'edificazione agli inizi del 2000</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13</a:t>
            </a:fld>
            <a:endParaRPr lang="it-IT" altLang="it-IT"/>
          </a:p>
        </p:txBody>
      </p:sp>
      <p:pic>
        <p:nvPicPr>
          <p:cNvPr id="2" name="Immagine 1"/>
          <p:cNvPicPr>
            <a:picLocks noChangeAspect="1"/>
          </p:cNvPicPr>
          <p:nvPr/>
        </p:nvPicPr>
        <p:blipFill>
          <a:blip r:embed="rId2"/>
          <a:stretch>
            <a:fillRect/>
          </a:stretch>
        </p:blipFill>
        <p:spPr>
          <a:xfrm>
            <a:off x="809625" y="781050"/>
            <a:ext cx="7524750" cy="5295900"/>
          </a:xfrm>
          <a:prstGeom prst="rect">
            <a:avLst/>
          </a:prstGeom>
        </p:spPr>
      </p:pic>
    </p:spTree>
    <p:extLst>
      <p:ext uri="{BB962C8B-B14F-4D97-AF65-F5344CB8AC3E}">
        <p14:creationId xmlns:p14="http://schemas.microsoft.com/office/powerpoint/2010/main" val="354576709"/>
      </p:ext>
    </p:extLst>
  </p:cSld>
  <p:clrMapOvr>
    <a:masterClrMapping/>
  </p:clrMapOvr>
  <p:transition spd="med">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a:solidFill>
                  <a:srgbClr val="000000"/>
                </a:solidFill>
              </a:rPr>
              <a:t>Allegato 1.3 - </a:t>
            </a:r>
            <a:r>
              <a:rPr lang="it-IT" dirty="0" smtClean="0">
                <a:solidFill>
                  <a:srgbClr val="000000"/>
                </a:solidFill>
              </a:rPr>
              <a:t>4. </a:t>
            </a:r>
            <a:r>
              <a:rPr lang="it-IT" dirty="0">
                <a:solidFill>
                  <a:srgbClr val="000000"/>
                </a:solidFill>
              </a:rPr>
              <a:t>Tracciati alternativi 2022 su estratto PSC vigente</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14</a:t>
            </a:fld>
            <a:endParaRPr lang="it-IT" altLang="it-IT"/>
          </a:p>
        </p:txBody>
      </p:sp>
      <p:pic>
        <p:nvPicPr>
          <p:cNvPr id="3" name="Immagine 2"/>
          <p:cNvPicPr>
            <a:picLocks noChangeAspect="1"/>
          </p:cNvPicPr>
          <p:nvPr/>
        </p:nvPicPr>
        <p:blipFill>
          <a:blip r:embed="rId2"/>
          <a:stretch>
            <a:fillRect/>
          </a:stretch>
        </p:blipFill>
        <p:spPr>
          <a:xfrm>
            <a:off x="900112" y="647700"/>
            <a:ext cx="7343775" cy="5562600"/>
          </a:xfrm>
          <a:prstGeom prst="rect">
            <a:avLst/>
          </a:prstGeom>
        </p:spPr>
      </p:pic>
    </p:spTree>
    <p:extLst>
      <p:ext uri="{BB962C8B-B14F-4D97-AF65-F5344CB8AC3E}">
        <p14:creationId xmlns:p14="http://schemas.microsoft.com/office/powerpoint/2010/main" val="2872696352"/>
      </p:ext>
    </p:extLst>
  </p:cSld>
  <p:clrMapOvr>
    <a:masterClrMapping/>
  </p:clrMapOvr>
  <p:transition spd="med">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a:solidFill>
                  <a:srgbClr val="000000"/>
                </a:solidFill>
              </a:rPr>
              <a:t>Allegato 1.3 - </a:t>
            </a:r>
            <a:r>
              <a:rPr lang="it-IT" dirty="0" smtClean="0">
                <a:solidFill>
                  <a:srgbClr val="000000"/>
                </a:solidFill>
              </a:rPr>
              <a:t>2. </a:t>
            </a:r>
            <a:r>
              <a:rPr lang="it-IT" dirty="0">
                <a:solidFill>
                  <a:srgbClr val="000000"/>
                </a:solidFill>
              </a:rPr>
              <a:t>Tracciati alternativi 2022 A e </a:t>
            </a:r>
            <a:r>
              <a:rPr lang="it-IT" dirty="0" err="1" smtClean="0">
                <a:solidFill>
                  <a:srgbClr val="000000"/>
                </a:solidFill>
              </a:rPr>
              <a:t>E</a:t>
            </a:r>
            <a:r>
              <a:rPr lang="it-IT" dirty="0" smtClean="0">
                <a:solidFill>
                  <a:srgbClr val="000000"/>
                </a:solidFill>
              </a:rPr>
              <a:t> </a:t>
            </a:r>
            <a:r>
              <a:rPr lang="it-IT" dirty="0">
                <a:solidFill>
                  <a:srgbClr val="000000"/>
                </a:solidFill>
              </a:rPr>
              <a:t>su base CTR</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15</a:t>
            </a:fld>
            <a:endParaRPr lang="it-IT" altLang="it-IT"/>
          </a:p>
        </p:txBody>
      </p:sp>
      <p:pic>
        <p:nvPicPr>
          <p:cNvPr id="3" name="Immagine 2"/>
          <p:cNvPicPr>
            <a:picLocks noChangeAspect="1"/>
          </p:cNvPicPr>
          <p:nvPr/>
        </p:nvPicPr>
        <p:blipFill>
          <a:blip r:embed="rId2"/>
          <a:stretch>
            <a:fillRect/>
          </a:stretch>
        </p:blipFill>
        <p:spPr>
          <a:xfrm>
            <a:off x="895350" y="847725"/>
            <a:ext cx="7353300" cy="5162550"/>
          </a:xfrm>
          <a:prstGeom prst="rect">
            <a:avLst/>
          </a:prstGeom>
        </p:spPr>
      </p:pic>
    </p:spTree>
    <p:extLst>
      <p:ext uri="{BB962C8B-B14F-4D97-AF65-F5344CB8AC3E}">
        <p14:creationId xmlns:p14="http://schemas.microsoft.com/office/powerpoint/2010/main" val="913638188"/>
      </p:ext>
    </p:extLst>
  </p:cSld>
  <p:clrMapOvr>
    <a:masterClrMapping/>
  </p:clrMapOvr>
  <p:transition spd="med">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a:solidFill>
                  <a:srgbClr val="000000"/>
                </a:solidFill>
              </a:rPr>
              <a:t>Allegato 1.3 - </a:t>
            </a:r>
            <a:r>
              <a:rPr lang="it-IT" dirty="0" smtClean="0">
                <a:solidFill>
                  <a:srgbClr val="000000"/>
                </a:solidFill>
              </a:rPr>
              <a:t>3. </a:t>
            </a:r>
            <a:r>
              <a:rPr lang="it-IT" dirty="0">
                <a:solidFill>
                  <a:srgbClr val="000000"/>
                </a:solidFill>
              </a:rPr>
              <a:t>Tracciati alternativi 2022 A e </a:t>
            </a:r>
            <a:r>
              <a:rPr lang="it-IT" dirty="0" err="1" smtClean="0">
                <a:solidFill>
                  <a:srgbClr val="000000"/>
                </a:solidFill>
              </a:rPr>
              <a:t>E</a:t>
            </a:r>
            <a:r>
              <a:rPr lang="it-IT" dirty="0" smtClean="0">
                <a:solidFill>
                  <a:srgbClr val="000000"/>
                </a:solidFill>
              </a:rPr>
              <a:t> </a:t>
            </a:r>
            <a:r>
              <a:rPr lang="it-IT" dirty="0">
                <a:solidFill>
                  <a:srgbClr val="000000"/>
                </a:solidFill>
              </a:rPr>
              <a:t>su base aerofotogrammetrica</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16</a:t>
            </a:fld>
            <a:endParaRPr lang="it-IT" altLang="it-IT"/>
          </a:p>
        </p:txBody>
      </p:sp>
      <p:pic>
        <p:nvPicPr>
          <p:cNvPr id="2" name="Immagine 1"/>
          <p:cNvPicPr>
            <a:picLocks noChangeAspect="1"/>
          </p:cNvPicPr>
          <p:nvPr/>
        </p:nvPicPr>
        <p:blipFill>
          <a:blip r:embed="rId2"/>
          <a:stretch>
            <a:fillRect/>
          </a:stretch>
        </p:blipFill>
        <p:spPr>
          <a:xfrm>
            <a:off x="900112" y="838200"/>
            <a:ext cx="7343775" cy="5181600"/>
          </a:xfrm>
          <a:prstGeom prst="rect">
            <a:avLst/>
          </a:prstGeom>
        </p:spPr>
      </p:pic>
    </p:spTree>
    <p:extLst>
      <p:ext uri="{BB962C8B-B14F-4D97-AF65-F5344CB8AC3E}">
        <p14:creationId xmlns:p14="http://schemas.microsoft.com/office/powerpoint/2010/main" val="4057705877"/>
      </p:ext>
    </p:extLst>
  </p:cSld>
  <p:clrMapOvr>
    <a:masterClrMapping/>
  </p:clrMapOvr>
  <p:transition spd="med">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a:solidFill>
                  <a:srgbClr val="000000"/>
                </a:solidFill>
              </a:rPr>
              <a:t>Allegato 1.3 - </a:t>
            </a:r>
            <a:r>
              <a:rPr lang="it-IT" dirty="0" smtClean="0">
                <a:solidFill>
                  <a:srgbClr val="000000"/>
                </a:solidFill>
              </a:rPr>
              <a:t>5. </a:t>
            </a:r>
            <a:r>
              <a:rPr lang="it-IT" dirty="0">
                <a:solidFill>
                  <a:srgbClr val="000000"/>
                </a:solidFill>
              </a:rPr>
              <a:t>Particolare tracciato di PSC su aerofotogrammetrico</a:t>
            </a:r>
            <a:endParaRPr lang="it-IT" dirty="0"/>
          </a:p>
        </p:txBody>
      </p:sp>
      <p:pic>
        <p:nvPicPr>
          <p:cNvPr id="3" name="Immagine 2"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97391" y="-525507"/>
            <a:ext cx="5496935" cy="8068601"/>
          </a:xfrm>
          <a:prstGeom prst="rect">
            <a:avLst/>
          </a:prstGeom>
        </p:spPr>
      </p:pic>
      <p:sp>
        <p:nvSpPr>
          <p:cNvPr id="4" name="Segnaposto numero diapositiva 3"/>
          <p:cNvSpPr>
            <a:spLocks noGrp="1"/>
          </p:cNvSpPr>
          <p:nvPr>
            <p:ph type="sldNum" sz="quarter" idx="12"/>
          </p:nvPr>
        </p:nvSpPr>
        <p:spPr/>
        <p:txBody>
          <a:bodyPr/>
          <a:lstStyle/>
          <a:p>
            <a:fld id="{AEDC45E7-BFCB-4E83-ABFB-AB4BD2266851}" type="slidenum">
              <a:rPr lang="it-IT" altLang="it-IT" smtClean="0"/>
              <a:pPr/>
              <a:t>17</a:t>
            </a:fld>
            <a:endParaRPr lang="it-IT" altLang="it-IT"/>
          </a:p>
        </p:txBody>
      </p:sp>
    </p:spTree>
    <p:extLst>
      <p:ext uri="{BB962C8B-B14F-4D97-AF65-F5344CB8AC3E}">
        <p14:creationId xmlns:p14="http://schemas.microsoft.com/office/powerpoint/2010/main" val="356401486"/>
      </p:ext>
    </p:extLst>
  </p:cSld>
  <p:clrMapOvr>
    <a:masterClrMapping/>
  </p:clrMapOvr>
  <p:transition spd="med">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a:solidFill>
                  <a:srgbClr val="000000"/>
                </a:solidFill>
              </a:rPr>
              <a:t>Allegato </a:t>
            </a:r>
            <a:r>
              <a:rPr lang="it-IT" dirty="0" smtClean="0">
                <a:solidFill>
                  <a:srgbClr val="000000"/>
                </a:solidFill>
              </a:rPr>
              <a:t>Tavola unica delle alternative considerate negli ultimi quaranta anni</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18</a:t>
            </a:fld>
            <a:endParaRPr lang="it-IT" altLang="it-IT"/>
          </a:p>
        </p:txBody>
      </p:sp>
      <p:pic>
        <p:nvPicPr>
          <p:cNvPr id="2" name="Immagine 1"/>
          <p:cNvPicPr>
            <a:picLocks noChangeAspect="1"/>
          </p:cNvPicPr>
          <p:nvPr/>
        </p:nvPicPr>
        <p:blipFill>
          <a:blip r:embed="rId2"/>
          <a:stretch>
            <a:fillRect/>
          </a:stretch>
        </p:blipFill>
        <p:spPr>
          <a:xfrm>
            <a:off x="539552" y="677048"/>
            <a:ext cx="7830248" cy="5540929"/>
          </a:xfrm>
          <a:prstGeom prst="rect">
            <a:avLst/>
          </a:prstGeom>
        </p:spPr>
      </p:pic>
    </p:spTree>
    <p:extLst>
      <p:ext uri="{BB962C8B-B14F-4D97-AF65-F5344CB8AC3E}">
        <p14:creationId xmlns:p14="http://schemas.microsoft.com/office/powerpoint/2010/main" val="1288469589"/>
      </p:ext>
    </p:extLst>
  </p:cSld>
  <p:clrMapOvr>
    <a:masterClrMapping/>
  </p:clrMapOvr>
  <p:transition spd="med">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 – CONTENUTI TECNICI DELLA VARIANTE AL PSC E AL RUE PER LA RIPROGRAMMAZIONE DELLA TANGENZIALE NORD A NOVELLARA</a:t>
            </a:r>
            <a:endParaRPr lang="it-IT" altLang="it-IT" sz="1600" b="1" dirty="0">
              <a:solidFill>
                <a:srgbClr val="C00000"/>
              </a:solidFill>
            </a:endParaRPr>
          </a:p>
        </p:txBody>
      </p:sp>
      <p:sp>
        <p:nvSpPr>
          <p:cNvPr id="14" name="Rectangle 8"/>
          <p:cNvSpPr>
            <a:spLocks noChangeArrowheads="1"/>
          </p:cNvSpPr>
          <p:nvPr/>
        </p:nvSpPr>
        <p:spPr bwMode="auto">
          <a:xfrm>
            <a:off x="755576" y="764704"/>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2.1 – Modifiche cartografiche al PSC</a:t>
            </a:r>
            <a:endParaRPr lang="it-IT" altLang="it-IT" sz="1600" b="1" dirty="0">
              <a:solidFill>
                <a:srgbClr val="C00000"/>
              </a:solidFill>
            </a:endParaRPr>
          </a:p>
        </p:txBody>
      </p:sp>
      <p:sp>
        <p:nvSpPr>
          <p:cNvPr id="6" name="Rettangolo 5"/>
          <p:cNvSpPr/>
          <p:nvPr/>
        </p:nvSpPr>
        <p:spPr>
          <a:xfrm>
            <a:off x="251520" y="1124744"/>
            <a:ext cx="8651949" cy="2077492"/>
          </a:xfrm>
          <a:prstGeom prst="rect">
            <a:avLst/>
          </a:prstGeom>
        </p:spPr>
        <p:txBody>
          <a:bodyPr wrap="square">
            <a:spAutoFit/>
          </a:bodyPr>
          <a:lstStyle/>
          <a:p>
            <a:pPr>
              <a:buNone/>
            </a:pPr>
            <a:r>
              <a:rPr lang="it-IT" sz="1200" dirty="0" smtClean="0"/>
              <a:t>Le modifiche cartografiche al PSC si descrivono come segue</a:t>
            </a:r>
          </a:p>
          <a:p>
            <a:pPr marL="228600" indent="-228600">
              <a:buFont typeface="+mj-lt"/>
              <a:buAutoNum type="alphaUcPeriod"/>
            </a:pPr>
            <a:r>
              <a:rPr lang="it-IT" sz="1200" dirty="0" smtClean="0"/>
              <a:t>Riposizionamento del tratto di tangenziale nord compreso tra le rotatorie n° 4 e n° 2 in conformità al progetto definitivo del 2° stralcio con il quale sono state recepite le prescrizioni d’intervento della competente soprintendenza sul cono visivo nell’ambito della zona di tutela indiretta tra Casino di Sotto e Mulino di Sotto di cui al D.M. 1945 18/06/2009.</a:t>
            </a:r>
          </a:p>
          <a:p>
            <a:pPr marL="228600" indent="-228600">
              <a:buFont typeface="+mj-lt"/>
              <a:buAutoNum type="alphaUcPeriod"/>
            </a:pPr>
            <a:r>
              <a:rPr lang="it-IT" sz="1200" dirty="0" smtClean="0"/>
              <a:t>Conseguentemente allo spostamento verso est della rotatoria n° 3 si ridisegna la zona FRA, fasce di rispetto e ambientazione delle principali infrastrutture esistenti e di progetto e si evidenziano, con specifica retinatura riportata in legenda della tavola PS1c in scala 1:5000, le aree di “verde pubblico di ambientazione stradale” previste sul lato sud e sul lato nord della tangenziale riprogrammata, ciò al fine di rendere chiaro, con opportune integrazioni alle norme di PSC e RUE quanto segue:</a:t>
            </a:r>
          </a:p>
        </p:txBody>
      </p:sp>
      <p:sp>
        <p:nvSpPr>
          <p:cNvPr id="7" name="Rettangolo 6"/>
          <p:cNvSpPr/>
          <p:nvPr/>
        </p:nvSpPr>
        <p:spPr>
          <a:xfrm>
            <a:off x="539552" y="3068960"/>
            <a:ext cx="8219789" cy="2502223"/>
          </a:xfrm>
          <a:prstGeom prst="rect">
            <a:avLst/>
          </a:prstGeom>
        </p:spPr>
        <p:txBody>
          <a:bodyPr wrap="square">
            <a:spAutoFit/>
          </a:bodyPr>
          <a:lstStyle/>
          <a:p>
            <a:pPr>
              <a:buNone/>
            </a:pPr>
            <a:r>
              <a:rPr lang="it-IT" sz="1200" dirty="0" smtClean="0"/>
              <a:t>a) Le aree di verde pubblico comprese nella fascia “FRA” di ambientazione stradale devono essere riservate alle strategie e agli obiettivi di piano riportati all’art. 53 delle norme di PSC;</a:t>
            </a:r>
          </a:p>
          <a:p>
            <a:pPr>
              <a:buNone/>
            </a:pPr>
            <a:r>
              <a:rPr lang="it-IT" sz="1200" dirty="0" smtClean="0"/>
              <a:t>b) Dette aree potranno integrarsi funzionalmente e visivamente sotto il profilo paesaggistico con le aree a parco pubblico o a verde privato da tutelare degli ambiti AC4 confinanti, fermo restando che esse, indipendentemente dall’attuazione degli ambiti </a:t>
            </a:r>
            <a:r>
              <a:rPr lang="it-IT" sz="1200" dirty="0" err="1" smtClean="0"/>
              <a:t>APTa</a:t>
            </a:r>
            <a:r>
              <a:rPr lang="it-IT" sz="1200" dirty="0" smtClean="0"/>
              <a:t>; NU2c; AP6a, andranno sistemate a fascia di rispetto, ambientazione e mitigazione degli impatti alla messa in esercizio della tangenziale completata.</a:t>
            </a:r>
          </a:p>
          <a:p>
            <a:pPr>
              <a:buNone/>
            </a:pPr>
            <a:r>
              <a:rPr lang="it-IT" sz="1200" dirty="0"/>
              <a:t>c) In particolare in corrispondenza del settore nord dell’ambito </a:t>
            </a:r>
            <a:r>
              <a:rPr lang="it-IT" sz="1200" dirty="0" err="1"/>
              <a:t>APTa</a:t>
            </a:r>
            <a:r>
              <a:rPr lang="it-IT" sz="1200" dirty="0"/>
              <a:t>, il cui perimetro di comparto nel PSC vigente lambisce il ciglio sud della tangenziale in progetto, si riduce il perimetro dell’ambito produttivo da trasformare e si riclassificano a zona FRA e verde pubblico le aree del comparto vigente che devono essere sistemate a fascia di rispetto ed ambientazione delle principali infrastrutture esistenti e di progetto e a verde pubblico di mitigazione degli impatti</a:t>
            </a:r>
            <a:r>
              <a:rPr lang="it-IT" sz="1200" dirty="0" smtClean="0"/>
              <a:t>.</a:t>
            </a:r>
          </a:p>
        </p:txBody>
      </p:sp>
      <p:sp>
        <p:nvSpPr>
          <p:cNvPr id="3" name="Segnaposto numero diapositiva 2"/>
          <p:cNvSpPr>
            <a:spLocks noGrp="1"/>
          </p:cNvSpPr>
          <p:nvPr>
            <p:ph type="sldNum" sz="quarter" idx="12"/>
          </p:nvPr>
        </p:nvSpPr>
        <p:spPr/>
        <p:txBody>
          <a:bodyPr/>
          <a:lstStyle/>
          <a:p>
            <a:fld id="{AEDC45E7-BFCB-4E83-ABFB-AB4BD2266851}" type="slidenum">
              <a:rPr lang="it-IT" altLang="it-IT" smtClean="0"/>
              <a:pPr/>
              <a:t>19</a:t>
            </a:fld>
            <a:endParaRPr lang="it-IT" altLang="it-IT"/>
          </a:p>
        </p:txBody>
      </p:sp>
      <p:sp>
        <p:nvSpPr>
          <p:cNvPr id="8" name="Rettangolo 7"/>
          <p:cNvSpPr/>
          <p:nvPr/>
        </p:nvSpPr>
        <p:spPr>
          <a:xfrm>
            <a:off x="251520" y="5517232"/>
            <a:ext cx="8651949" cy="729430"/>
          </a:xfrm>
          <a:prstGeom prst="rect">
            <a:avLst/>
          </a:prstGeom>
        </p:spPr>
        <p:txBody>
          <a:bodyPr wrap="square">
            <a:spAutoFit/>
          </a:bodyPr>
          <a:lstStyle/>
          <a:p>
            <a:pPr marL="228600" indent="-228600">
              <a:buFont typeface="+mj-lt"/>
              <a:buAutoNum type="alphaUcPeriod" startAt="3"/>
            </a:pPr>
            <a:r>
              <a:rPr lang="it-IT" sz="1200" dirty="0" smtClean="0"/>
              <a:t>In relazione alle modifiche cartografiche di cui alle precedenti lettere A e B si correggono le tavole PS2C “carta delle tutele ambientali storico - culturali e dei vincoli sovraordinati” in scala 1:5000 e PS3c “carta dei rispetti e dei limiti all’edificazione” pure in scala 1:5000 ed entrambe concernenti l’ambito urbano e rurale che comprende il capoluogo. </a:t>
            </a:r>
          </a:p>
        </p:txBody>
      </p:sp>
    </p:spTree>
    <p:extLst>
      <p:ext uri="{BB962C8B-B14F-4D97-AF65-F5344CB8AC3E}">
        <p14:creationId xmlns:p14="http://schemas.microsoft.com/office/powerpoint/2010/main" val="3070244942"/>
      </p:ext>
    </p:extLst>
  </p:cSld>
  <p:clrMapOvr>
    <a:masterClrMapping/>
  </p:clrMapOvr>
  <p:transition spd="med">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78" name="Rectangle 6"/>
          <p:cNvSpPr>
            <a:spLocks noChangeArrowheads="1"/>
          </p:cNvSpPr>
          <p:nvPr/>
        </p:nvSpPr>
        <p:spPr bwMode="auto">
          <a:xfrm>
            <a:off x="755650" y="1341438"/>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INQUADRAMENTO DELLA VARIANTE</a:t>
            </a:r>
            <a:endParaRPr lang="it-IT" altLang="it-IT" sz="1600" b="1" dirty="0">
              <a:solidFill>
                <a:srgbClr val="C00000"/>
              </a:solidFill>
            </a:endParaRPr>
          </a:p>
        </p:txBody>
      </p:sp>
      <p:sp>
        <p:nvSpPr>
          <p:cNvPr id="3" name="Rettangolo 2"/>
          <p:cNvSpPr/>
          <p:nvPr/>
        </p:nvSpPr>
        <p:spPr>
          <a:xfrm>
            <a:off x="467543" y="867628"/>
            <a:ext cx="8147819" cy="1154162"/>
          </a:xfrm>
          <a:prstGeom prst="rect">
            <a:avLst/>
          </a:prstGeom>
        </p:spPr>
        <p:txBody>
          <a:bodyPr wrap="square">
            <a:spAutoFit/>
          </a:bodyPr>
          <a:lstStyle/>
          <a:p>
            <a:pPr marL="171450" indent="-171450">
              <a:buFont typeface="Arial" panose="020B0604020202020204" pitchFamily="34" charset="0"/>
              <a:buChar char="•"/>
            </a:pPr>
            <a:r>
              <a:rPr lang="it-IT" sz="1200" dirty="0" smtClean="0"/>
              <a:t>Il procedimento finalizzato all’approvazione di un Accordo di Programma in variante agli strumenti urbanistici vigenti, ai sensi dell’art. 60 della L.R. 24/2017, ha ad oggetto l’approvazione del progetto definitivo relativo al tratto della “Tangenziale Nord di Novellara” (dalla rotatoria 3 alla rotatoria 2) ricompreso nel 2° stralcio e segnatamente il lotto 2 - Asse 2, cui consegue l’effetto di variante al PSC e RUE vigenti del Comune di Novellara (3^ Variante successiva alla data della loro entrata in vigore nel 2004).</a:t>
            </a:r>
            <a:endParaRPr lang="it-IT" sz="1200" dirty="0"/>
          </a:p>
        </p:txBody>
      </p:sp>
      <p:sp>
        <p:nvSpPr>
          <p:cNvPr id="6" name="Rettangolo 5"/>
          <p:cNvSpPr/>
          <p:nvPr/>
        </p:nvSpPr>
        <p:spPr>
          <a:xfrm>
            <a:off x="539552" y="2021443"/>
            <a:ext cx="8147819" cy="711413"/>
          </a:xfrm>
          <a:prstGeom prst="rect">
            <a:avLst/>
          </a:prstGeom>
        </p:spPr>
        <p:txBody>
          <a:bodyPr wrap="square">
            <a:spAutoFit/>
          </a:bodyPr>
          <a:lstStyle/>
          <a:p>
            <a:pPr marL="171450" indent="-171450">
              <a:buFont typeface="Arial" panose="020B0604020202020204" pitchFamily="34" charset="0"/>
              <a:buChar char="•"/>
            </a:pPr>
            <a:r>
              <a:rPr lang="it-IT" sz="1200" dirty="0"/>
              <a:t>P</a:t>
            </a:r>
            <a:r>
              <a:rPr lang="it-IT" sz="1200" dirty="0" smtClean="0"/>
              <a:t>er il completamento dell’opera e quindi per la sua integrale messa in esercizio risulta allo stato mancante unicamente il lotto 2, Asse 2 del 2° stralcio funzionale; infatti, sempre con riferimento a detto stralcio funzionale è stato recentemente completato il lotto 1</a:t>
            </a:r>
            <a:endParaRPr lang="it-IT" sz="1200" dirty="0"/>
          </a:p>
        </p:txBody>
      </p:sp>
      <p:sp>
        <p:nvSpPr>
          <p:cNvPr id="9" name="Segnaposto numero diapositiva 8"/>
          <p:cNvSpPr>
            <a:spLocks noGrp="1"/>
          </p:cNvSpPr>
          <p:nvPr>
            <p:ph type="sldNum" sz="quarter" idx="12"/>
          </p:nvPr>
        </p:nvSpPr>
        <p:spPr/>
        <p:txBody>
          <a:bodyPr/>
          <a:lstStyle/>
          <a:p>
            <a:fld id="{AEDC45E7-BFCB-4E83-ABFB-AB4BD2266851}" type="slidenum">
              <a:rPr lang="it-IT" altLang="it-IT" smtClean="0"/>
              <a:pPr/>
              <a:t>2</a:t>
            </a:fld>
            <a:endParaRPr lang="it-IT" altLang="it-IT"/>
          </a:p>
        </p:txBody>
      </p:sp>
      <p:sp>
        <p:nvSpPr>
          <p:cNvPr id="10" name="Rectangle 6"/>
          <p:cNvSpPr>
            <a:spLocks noChangeArrowheads="1"/>
          </p:cNvSpPr>
          <p:nvPr/>
        </p:nvSpPr>
        <p:spPr bwMode="auto">
          <a:xfrm>
            <a:off x="755650" y="3710151"/>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11" name="Rettangolo 10"/>
          <p:cNvSpPr/>
          <p:nvPr/>
        </p:nvSpPr>
        <p:spPr>
          <a:xfrm>
            <a:off x="755651" y="3470540"/>
            <a:ext cx="7931720" cy="1228028"/>
          </a:xfrm>
          <a:prstGeom prst="rect">
            <a:avLst/>
          </a:prstGeom>
        </p:spPr>
        <p:txBody>
          <a:bodyPr wrap="square">
            <a:spAutoFit/>
          </a:bodyPr>
          <a:lstStyle/>
          <a:p>
            <a:pPr>
              <a:buNone/>
            </a:pPr>
            <a:r>
              <a:rPr lang="it-IT" sz="1200" dirty="0" smtClean="0"/>
              <a:t>a) Il 1° lotto è stato realizzato come 1° stralcio funzionale ed è in esercizio dal febbraio 2009;</a:t>
            </a:r>
          </a:p>
          <a:p>
            <a:pPr>
              <a:buNone/>
            </a:pPr>
            <a:r>
              <a:rPr lang="it-IT" sz="1200" dirty="0" smtClean="0"/>
              <a:t>b) Il 3° stralcio della variante alle strade provinciali sud - nord n° 3 ed est - ovest n° 42, ed in particolare la tratta compresa dalla SP 42 per Guastalla al ponte sulla via Boschi e canale Cartoccio in Comune di Novellara, è stato completato ed in esercizio dal 2014;</a:t>
            </a:r>
          </a:p>
          <a:p>
            <a:pPr>
              <a:buNone/>
            </a:pPr>
            <a:r>
              <a:rPr lang="it-IT" sz="1200" dirty="0" smtClean="0"/>
              <a:t>c) Il 2° dei tre stralci funzionali, corre in senso ovest - est e va dalla rotatoria n° 4 alla rotatoria n° 2.</a:t>
            </a:r>
            <a:endParaRPr lang="it-IT" sz="1200" dirty="0"/>
          </a:p>
        </p:txBody>
      </p:sp>
      <p:sp>
        <p:nvSpPr>
          <p:cNvPr id="12" name="Rettangolo 11"/>
          <p:cNvSpPr/>
          <p:nvPr/>
        </p:nvSpPr>
        <p:spPr>
          <a:xfrm>
            <a:off x="539552" y="3149629"/>
            <a:ext cx="8147819" cy="304699"/>
          </a:xfrm>
          <a:prstGeom prst="rect">
            <a:avLst/>
          </a:prstGeom>
        </p:spPr>
        <p:txBody>
          <a:bodyPr wrap="square">
            <a:spAutoFit/>
          </a:bodyPr>
          <a:lstStyle/>
          <a:p>
            <a:pPr marL="171450" indent="-171450">
              <a:buFont typeface="Arial" panose="020B0604020202020204" pitchFamily="34" charset="0"/>
              <a:buChar char="•"/>
            </a:pPr>
            <a:r>
              <a:rPr lang="it-IT" sz="1200" dirty="0" smtClean="0"/>
              <a:t>Dallo schema del tracciato della nuova viabilità previsto nel PSC e RUE vigenti emerge in sintesi quanto segue:</a:t>
            </a:r>
          </a:p>
        </p:txBody>
      </p:sp>
      <p:sp>
        <p:nvSpPr>
          <p:cNvPr id="13" name="Rettangolo 12"/>
          <p:cNvSpPr/>
          <p:nvPr/>
        </p:nvSpPr>
        <p:spPr>
          <a:xfrm>
            <a:off x="546882" y="4861609"/>
            <a:ext cx="8147819" cy="1015663"/>
          </a:xfrm>
          <a:prstGeom prst="rect">
            <a:avLst/>
          </a:prstGeom>
        </p:spPr>
        <p:txBody>
          <a:bodyPr wrap="square">
            <a:spAutoFit/>
          </a:bodyPr>
          <a:lstStyle/>
          <a:p>
            <a:pPr marL="171450" indent="-171450">
              <a:buFont typeface="Arial" panose="020B0604020202020204" pitchFamily="34" charset="0"/>
              <a:buChar char="•"/>
            </a:pPr>
            <a:r>
              <a:rPr lang="it-IT" sz="1200" dirty="0" smtClean="0"/>
              <a:t>Relativamente al 2° stralcio funzionale, allo stato attuale:</a:t>
            </a:r>
          </a:p>
          <a:p>
            <a:pPr marL="628650" lvl="1" indent="-171450">
              <a:buFont typeface="Courier New" panose="02070309020205020404" pitchFamily="49" charset="0"/>
              <a:buChar char="o"/>
            </a:pPr>
            <a:r>
              <a:rPr lang="it-IT" sz="1200" dirty="0" smtClean="0"/>
              <a:t>il lotto 1/Asse 3 è stato recentemente completato con certificato di fine lavori in data 20/07/2022</a:t>
            </a:r>
          </a:p>
          <a:p>
            <a:pPr marL="628650" lvl="1" indent="-171450">
              <a:buFont typeface="Courier New" panose="02070309020205020404" pitchFamily="49" charset="0"/>
              <a:buChar char="o"/>
            </a:pPr>
            <a:r>
              <a:rPr lang="it-IT" sz="1200" dirty="0" smtClean="0"/>
              <a:t>il lotto 2/Asse 2 è oggetto di Accordo di Programma in variante agli strumenti urbanistici vigenti nei termini descritti nella relazione illustrativa al Progetto di Variante Urbanistica.</a:t>
            </a:r>
          </a:p>
        </p:txBody>
      </p:sp>
    </p:spTree>
    <p:extLst>
      <p:ext uri="{BB962C8B-B14F-4D97-AF65-F5344CB8AC3E}">
        <p14:creationId xmlns:p14="http://schemas.microsoft.com/office/powerpoint/2010/main" val="100332855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2.1 – Modifiche cartografiche al PSC</a:t>
            </a:r>
          </a:p>
        </p:txBody>
      </p:sp>
      <p:sp>
        <p:nvSpPr>
          <p:cNvPr id="13" name="Rettangolo 12"/>
          <p:cNvSpPr/>
          <p:nvPr/>
        </p:nvSpPr>
        <p:spPr>
          <a:xfrm>
            <a:off x="611559" y="6257259"/>
            <a:ext cx="8003803" cy="318998"/>
          </a:xfrm>
          <a:prstGeom prst="rect">
            <a:avLst/>
          </a:prstGeom>
        </p:spPr>
        <p:txBody>
          <a:bodyPr wrap="square">
            <a:spAutoFit/>
          </a:bodyPr>
          <a:lstStyle/>
          <a:p>
            <a:pPr>
              <a:buNone/>
            </a:pPr>
            <a:r>
              <a:rPr lang="it-IT" dirty="0">
                <a:solidFill>
                  <a:srgbClr val="000000"/>
                </a:solidFill>
              </a:rPr>
              <a:t>Allegato 2.1 - 1 Estratto tavola PS1c “Pianificazione del Territorio” modificata</a:t>
            </a:r>
            <a:endParaRPr lang="it-IT" dirty="0"/>
          </a:p>
        </p:txBody>
      </p:sp>
      <p:pic>
        <p:nvPicPr>
          <p:cNvPr id="3" name="Immagine 2"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68711" y="-559304"/>
            <a:ext cx="5636572" cy="7996558"/>
          </a:xfrm>
          <a:prstGeom prst="rect">
            <a:avLst/>
          </a:prstGeom>
        </p:spPr>
      </p:pic>
      <p:sp>
        <p:nvSpPr>
          <p:cNvPr id="4" name="Segnaposto numero diapositiva 3"/>
          <p:cNvSpPr>
            <a:spLocks noGrp="1"/>
          </p:cNvSpPr>
          <p:nvPr>
            <p:ph type="sldNum" sz="quarter" idx="12"/>
          </p:nvPr>
        </p:nvSpPr>
        <p:spPr/>
        <p:txBody>
          <a:bodyPr/>
          <a:lstStyle/>
          <a:p>
            <a:fld id="{AEDC45E7-BFCB-4E83-ABFB-AB4BD2266851}" type="slidenum">
              <a:rPr lang="it-IT" altLang="it-IT" smtClean="0"/>
              <a:pPr/>
              <a:t>20</a:t>
            </a:fld>
            <a:endParaRPr lang="it-IT" altLang="it-IT"/>
          </a:p>
        </p:txBody>
      </p:sp>
    </p:spTree>
    <p:extLst>
      <p:ext uri="{BB962C8B-B14F-4D97-AF65-F5344CB8AC3E}">
        <p14:creationId xmlns:p14="http://schemas.microsoft.com/office/powerpoint/2010/main" val="1165346530"/>
      </p:ext>
    </p:extLst>
  </p:cSld>
  <p:clrMapOvr>
    <a:masterClrMapping/>
  </p:clrMapOvr>
  <p:transition spd="med">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2.1 – Modifiche cartografiche al PSC</a:t>
            </a:r>
          </a:p>
        </p:txBody>
      </p:sp>
      <p:sp>
        <p:nvSpPr>
          <p:cNvPr id="13" name="Rettangolo 12"/>
          <p:cNvSpPr/>
          <p:nvPr/>
        </p:nvSpPr>
        <p:spPr>
          <a:xfrm>
            <a:off x="611559" y="6257259"/>
            <a:ext cx="7632849" cy="587853"/>
          </a:xfrm>
          <a:prstGeom prst="rect">
            <a:avLst/>
          </a:prstGeom>
        </p:spPr>
        <p:txBody>
          <a:bodyPr wrap="square">
            <a:spAutoFit/>
          </a:bodyPr>
          <a:lstStyle/>
          <a:p>
            <a:pPr>
              <a:buNone/>
            </a:pPr>
            <a:r>
              <a:rPr lang="it-IT" dirty="0">
                <a:solidFill>
                  <a:srgbClr val="000000"/>
                </a:solidFill>
              </a:rPr>
              <a:t>Allegato 2.1 - 2 Estratto tavola PS2c “Carta delle tutele ambientali, storico culturali e dei vincoli sovraordinati” modificata</a:t>
            </a:r>
            <a:endParaRPr lang="it-IT" dirty="0"/>
          </a:p>
        </p:txBody>
      </p:sp>
      <p:pic>
        <p:nvPicPr>
          <p:cNvPr id="2" name="Immagine 1"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26277" y="-494030"/>
            <a:ext cx="5547429" cy="7776867"/>
          </a:xfrm>
          <a:prstGeom prst="rect">
            <a:avLst/>
          </a:prstGeom>
        </p:spPr>
      </p:pic>
      <p:sp>
        <p:nvSpPr>
          <p:cNvPr id="4" name="Segnaposto numero diapositiva 3"/>
          <p:cNvSpPr>
            <a:spLocks noGrp="1"/>
          </p:cNvSpPr>
          <p:nvPr>
            <p:ph type="sldNum" sz="quarter" idx="12"/>
          </p:nvPr>
        </p:nvSpPr>
        <p:spPr/>
        <p:txBody>
          <a:bodyPr/>
          <a:lstStyle/>
          <a:p>
            <a:fld id="{AEDC45E7-BFCB-4E83-ABFB-AB4BD2266851}" type="slidenum">
              <a:rPr lang="it-IT" altLang="it-IT" smtClean="0"/>
              <a:pPr/>
              <a:t>21</a:t>
            </a:fld>
            <a:endParaRPr lang="it-IT" altLang="it-IT"/>
          </a:p>
        </p:txBody>
      </p:sp>
    </p:spTree>
    <p:extLst>
      <p:ext uri="{BB962C8B-B14F-4D97-AF65-F5344CB8AC3E}">
        <p14:creationId xmlns:p14="http://schemas.microsoft.com/office/powerpoint/2010/main" val="4078558392"/>
      </p:ext>
    </p:extLst>
  </p:cSld>
  <p:clrMapOvr>
    <a:masterClrMapping/>
  </p:clrMapOvr>
  <p:transition spd="med">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2.1 – Modifiche cartografiche al PSC</a:t>
            </a:r>
          </a:p>
        </p:txBody>
      </p:sp>
      <p:sp>
        <p:nvSpPr>
          <p:cNvPr id="13" name="Rettangolo 12"/>
          <p:cNvSpPr/>
          <p:nvPr/>
        </p:nvSpPr>
        <p:spPr>
          <a:xfrm>
            <a:off x="611559" y="6257259"/>
            <a:ext cx="8003803" cy="318998"/>
          </a:xfrm>
          <a:prstGeom prst="rect">
            <a:avLst/>
          </a:prstGeom>
        </p:spPr>
        <p:txBody>
          <a:bodyPr wrap="square">
            <a:spAutoFit/>
          </a:bodyPr>
          <a:lstStyle/>
          <a:p>
            <a:pPr>
              <a:buNone/>
            </a:pPr>
            <a:r>
              <a:rPr lang="it-IT" dirty="0">
                <a:solidFill>
                  <a:srgbClr val="000000"/>
                </a:solidFill>
              </a:rPr>
              <a:t>Allegato 2.1 - 3 Estratto tavola PS3c “Carta dei rispetti e dei limiti all’edificazione” modificata</a:t>
            </a:r>
            <a:endParaRPr lang="it-IT" dirty="0"/>
          </a:p>
        </p:txBody>
      </p:sp>
      <p:pic>
        <p:nvPicPr>
          <p:cNvPr id="3" name="Immagine 2"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48215" y="-515969"/>
            <a:ext cx="5636571" cy="7909884"/>
          </a:xfrm>
          <a:prstGeom prst="rect">
            <a:avLst/>
          </a:prstGeom>
        </p:spPr>
      </p:pic>
      <p:sp>
        <p:nvSpPr>
          <p:cNvPr id="4" name="Segnaposto numero diapositiva 3"/>
          <p:cNvSpPr>
            <a:spLocks noGrp="1"/>
          </p:cNvSpPr>
          <p:nvPr>
            <p:ph type="sldNum" sz="quarter" idx="12"/>
          </p:nvPr>
        </p:nvSpPr>
        <p:spPr/>
        <p:txBody>
          <a:bodyPr/>
          <a:lstStyle/>
          <a:p>
            <a:fld id="{AEDC45E7-BFCB-4E83-ABFB-AB4BD2266851}" type="slidenum">
              <a:rPr lang="it-IT" altLang="it-IT" smtClean="0"/>
              <a:pPr/>
              <a:t>22</a:t>
            </a:fld>
            <a:endParaRPr lang="it-IT" altLang="it-IT"/>
          </a:p>
        </p:txBody>
      </p:sp>
    </p:spTree>
    <p:extLst>
      <p:ext uri="{BB962C8B-B14F-4D97-AF65-F5344CB8AC3E}">
        <p14:creationId xmlns:p14="http://schemas.microsoft.com/office/powerpoint/2010/main" val="1311626373"/>
      </p:ext>
    </p:extLst>
  </p:cSld>
  <p:clrMapOvr>
    <a:masterClrMapping/>
  </p:clrMapOvr>
  <p:transition spd="med">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 – CONTENUTI TECNICI DELLA VARIANTE AL PSC E AL RUE PER LA RIPROGRAMMAZIONE DELLA TANGENZIALE NORD A NOVELLARA</a:t>
            </a:r>
            <a:endParaRPr lang="it-IT" altLang="it-IT" sz="1600" b="1" dirty="0">
              <a:solidFill>
                <a:srgbClr val="C00000"/>
              </a:solidFill>
            </a:endParaRPr>
          </a:p>
        </p:txBody>
      </p:sp>
      <p:sp>
        <p:nvSpPr>
          <p:cNvPr id="14" name="Rectangle 8"/>
          <p:cNvSpPr>
            <a:spLocks noChangeArrowheads="1"/>
          </p:cNvSpPr>
          <p:nvPr/>
        </p:nvSpPr>
        <p:spPr bwMode="auto">
          <a:xfrm>
            <a:off x="755576" y="908422"/>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2.2 – Modifiche cartografiche al RUE</a:t>
            </a:r>
            <a:endParaRPr lang="it-IT" altLang="it-IT" sz="1600" b="1" dirty="0">
              <a:solidFill>
                <a:srgbClr val="C00000"/>
              </a:solidFill>
            </a:endParaRPr>
          </a:p>
        </p:txBody>
      </p:sp>
      <p:sp>
        <p:nvSpPr>
          <p:cNvPr id="6" name="Rettangolo 5"/>
          <p:cNvSpPr/>
          <p:nvPr/>
        </p:nvSpPr>
        <p:spPr>
          <a:xfrm>
            <a:off x="755650" y="1340534"/>
            <a:ext cx="8147819" cy="1902059"/>
          </a:xfrm>
          <a:prstGeom prst="rect">
            <a:avLst/>
          </a:prstGeom>
        </p:spPr>
        <p:txBody>
          <a:bodyPr wrap="square">
            <a:spAutoFit/>
          </a:bodyPr>
          <a:lstStyle/>
          <a:p>
            <a:pPr>
              <a:buNone/>
            </a:pPr>
            <a:r>
              <a:rPr lang="it-IT" sz="1200" dirty="0" smtClean="0"/>
              <a:t>Le modifiche cartografiche al RUE discendono da quelle del PSC ed interessano esclusivamente la tavola RUE 4c in scala 1:5000 - pianificazione del territorio, la quale, secondo il quadro d’unione corrisponde esattamente ai limiti della tavola PS1c capoluogo e territori agricoli contermini.</a:t>
            </a:r>
          </a:p>
          <a:p>
            <a:pPr>
              <a:buNone/>
            </a:pPr>
            <a:r>
              <a:rPr lang="it-IT" sz="1200" dirty="0" smtClean="0"/>
              <a:t>Si evidenzia che, rispetto al corridoio infrastrutturale per la localizzazione della tangenziale nord, determinato nel PSC da sede stradale di progetto, zona FRA, zona DTC attrezzature per servizi di rilievo comunale (art. 51), nel RUE il medesimo corridoio infrastrutturale è determinato:</a:t>
            </a:r>
          </a:p>
          <a:p>
            <a:pPr>
              <a:buNone/>
            </a:pPr>
            <a:r>
              <a:rPr lang="it-IT" sz="1200" dirty="0"/>
              <a:t> </a:t>
            </a:r>
            <a:r>
              <a:rPr lang="it-IT" sz="1200" dirty="0" smtClean="0"/>
              <a:t>- Dalla zona FRA</a:t>
            </a:r>
          </a:p>
          <a:p>
            <a:pPr>
              <a:buNone/>
            </a:pPr>
            <a:r>
              <a:rPr lang="it-IT" sz="1200" dirty="0"/>
              <a:t> </a:t>
            </a:r>
            <a:r>
              <a:rPr lang="it-IT" sz="1200" dirty="0" smtClean="0"/>
              <a:t>- Dalla zona </a:t>
            </a:r>
            <a:r>
              <a:rPr lang="it-IT" sz="1200" dirty="0" err="1" smtClean="0"/>
              <a:t>DTCf</a:t>
            </a:r>
            <a:endParaRPr lang="it-IT" sz="1200" dirty="0" smtClean="0"/>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23</a:t>
            </a:fld>
            <a:endParaRPr lang="it-IT" altLang="it-IT"/>
          </a:p>
        </p:txBody>
      </p:sp>
      <p:sp>
        <p:nvSpPr>
          <p:cNvPr id="7" name="Rettangolo 6"/>
          <p:cNvSpPr/>
          <p:nvPr/>
        </p:nvSpPr>
        <p:spPr>
          <a:xfrm>
            <a:off x="755650" y="3312157"/>
            <a:ext cx="8147819" cy="3213187"/>
          </a:xfrm>
          <a:prstGeom prst="rect">
            <a:avLst/>
          </a:prstGeom>
        </p:spPr>
        <p:txBody>
          <a:bodyPr wrap="square">
            <a:spAutoFit/>
          </a:bodyPr>
          <a:lstStyle/>
          <a:p>
            <a:pPr>
              <a:buNone/>
            </a:pPr>
            <a:r>
              <a:rPr lang="it-IT" sz="1200" dirty="0" smtClean="0"/>
              <a:t>Per quanto sopra evidenziato, le modifiche alla cartografia di progetto del RUE e relativa legenda sono descrivibili come segue:</a:t>
            </a:r>
          </a:p>
          <a:p>
            <a:pPr marL="228600" indent="-228600">
              <a:buFont typeface="+mj-lt"/>
              <a:buAutoNum type="alphaUcPeriod"/>
            </a:pPr>
            <a:r>
              <a:rPr lang="it-IT" sz="1200" dirty="0" smtClean="0"/>
              <a:t>Riposizionamento nella tavola RUE 4C in scala 1:5000 del tratto di tangenziale nord compreso tra la rotatoria 4 ad ovest e la rotatoria 2 ad est, tratto coincidente di fatto con il progetto definitivo del 2° stralcio attuativo, come già evidenziato nella tavola PS1c sempre in scala 1:5000;</a:t>
            </a:r>
          </a:p>
          <a:p>
            <a:pPr marL="228600" indent="-228600">
              <a:buFont typeface="+mj-lt"/>
              <a:buAutoNum type="alphaUcPeriod"/>
            </a:pPr>
            <a:r>
              <a:rPr lang="it-IT" sz="1200" dirty="0" smtClean="0"/>
              <a:t>Conseguentemente alla riprogrammazione del tracciato di progetto ed in particolare allo spostamento verso est della rotatoria 3, si adeguano le linee di rispetto stradale osservando sempre almeno i minimi previsti dal nuovo codice della strada per le strade extraurbane di categoria “C”.</a:t>
            </a:r>
          </a:p>
          <a:p>
            <a:pPr marL="228600" indent="-228600">
              <a:buFont typeface="+mj-lt"/>
              <a:buAutoNum type="alphaUcPeriod"/>
            </a:pPr>
            <a:r>
              <a:rPr lang="it-IT" sz="1200" dirty="0" smtClean="0"/>
              <a:t>Visualizzazione nella tavola RUE 4C in scala 1:5000 delle aree a verde pubblico previste nella tavola di PS1C e della zona “FRA” - fasce di rispetto e ambientazione delle principali infrastrutture esistenti e di progetto (art. 10.2.7) anche in corrispondenza della zona “ZAC” ambiti agricoli periurbani.</a:t>
            </a:r>
          </a:p>
          <a:p>
            <a:pPr marL="228600" indent="-228600">
              <a:buFont typeface="+mj-lt"/>
              <a:buAutoNum type="alphaUcPeriod"/>
            </a:pPr>
            <a:r>
              <a:rPr lang="it-IT" sz="1200" dirty="0" smtClean="0"/>
              <a:t>Adeguamento della legenda della Tav. RUE 4C alla ridefinizione delle fasce di rispetto e ambientazione della tangenziale nord nel tratto compreso, da ovest ad est, dalla rotatoria 4 alla rotatoria 1 già esistenti sui tratti di nuova viabilità provinciale in esercizio</a:t>
            </a:r>
          </a:p>
        </p:txBody>
      </p:sp>
    </p:spTree>
    <p:extLst>
      <p:ext uri="{BB962C8B-B14F-4D97-AF65-F5344CB8AC3E}">
        <p14:creationId xmlns:p14="http://schemas.microsoft.com/office/powerpoint/2010/main" val="2882156325"/>
      </p:ext>
    </p:extLst>
  </p:cSld>
  <p:clrMapOvr>
    <a:masterClrMapping/>
  </p:clrMapOvr>
  <p:transition spd="med">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2.2 – Modifiche cartografiche al RUE</a:t>
            </a:r>
            <a:endParaRPr lang="it-IT" altLang="it-IT" sz="1600" b="1" dirty="0">
              <a:solidFill>
                <a:srgbClr val="C00000"/>
              </a:solidFill>
            </a:endParaRPr>
          </a:p>
        </p:txBody>
      </p:sp>
      <p:sp>
        <p:nvSpPr>
          <p:cNvPr id="13" name="Rettangolo 12"/>
          <p:cNvSpPr/>
          <p:nvPr/>
        </p:nvSpPr>
        <p:spPr>
          <a:xfrm>
            <a:off x="611559" y="6257259"/>
            <a:ext cx="8003803" cy="318998"/>
          </a:xfrm>
          <a:prstGeom prst="rect">
            <a:avLst/>
          </a:prstGeom>
        </p:spPr>
        <p:txBody>
          <a:bodyPr wrap="square">
            <a:spAutoFit/>
          </a:bodyPr>
          <a:lstStyle/>
          <a:p>
            <a:pPr>
              <a:buNone/>
            </a:pPr>
            <a:r>
              <a:rPr lang="it-IT" dirty="0">
                <a:solidFill>
                  <a:srgbClr val="000000"/>
                </a:solidFill>
              </a:rPr>
              <a:t>Allegato 2.2 - 1 Estratto tavola RUE4c “Pianificazione del territorio” modificata</a:t>
            </a:r>
            <a:endParaRPr lang="it-IT" dirty="0"/>
          </a:p>
        </p:txBody>
      </p:sp>
      <p:pic>
        <p:nvPicPr>
          <p:cNvPr id="3" name="Immagine 2" descr="Ritaglio schermat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15224" y="-259077"/>
            <a:ext cx="5512672" cy="7520003"/>
          </a:xfrm>
          <a:prstGeom prst="rect">
            <a:avLst/>
          </a:prstGeom>
        </p:spPr>
      </p:pic>
      <p:sp>
        <p:nvSpPr>
          <p:cNvPr id="4" name="Segnaposto numero diapositiva 3"/>
          <p:cNvSpPr>
            <a:spLocks noGrp="1"/>
          </p:cNvSpPr>
          <p:nvPr>
            <p:ph type="sldNum" sz="quarter" idx="12"/>
          </p:nvPr>
        </p:nvSpPr>
        <p:spPr/>
        <p:txBody>
          <a:bodyPr/>
          <a:lstStyle/>
          <a:p>
            <a:fld id="{AEDC45E7-BFCB-4E83-ABFB-AB4BD2266851}" type="slidenum">
              <a:rPr lang="it-IT" altLang="it-IT" smtClean="0"/>
              <a:pPr/>
              <a:t>24</a:t>
            </a:fld>
            <a:endParaRPr lang="it-IT" altLang="it-IT"/>
          </a:p>
        </p:txBody>
      </p:sp>
    </p:spTree>
    <p:extLst>
      <p:ext uri="{BB962C8B-B14F-4D97-AF65-F5344CB8AC3E}">
        <p14:creationId xmlns:p14="http://schemas.microsoft.com/office/powerpoint/2010/main" val="3087711339"/>
      </p:ext>
    </p:extLst>
  </p:cSld>
  <p:clrMapOvr>
    <a:masterClrMapping/>
  </p:clrMapOvr>
  <p:transition spd="med">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 – CONTENUTI TECNICI DELLA VARIANTE AL PSC E AL RUE PER LA RIPROGRAMMAZIONE DELLA TANGENZIALE NORD A NOVELLARA</a:t>
            </a:r>
            <a:endParaRPr lang="it-IT" altLang="it-IT" sz="1600" b="1" dirty="0">
              <a:solidFill>
                <a:srgbClr val="C00000"/>
              </a:solidFill>
            </a:endParaRPr>
          </a:p>
        </p:txBody>
      </p:sp>
      <p:sp>
        <p:nvSpPr>
          <p:cNvPr id="14" name="Rectangle 8"/>
          <p:cNvSpPr>
            <a:spLocks noChangeArrowheads="1"/>
          </p:cNvSpPr>
          <p:nvPr/>
        </p:nvSpPr>
        <p:spPr bwMode="auto">
          <a:xfrm>
            <a:off x="755576" y="908422"/>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2.2 – Modifiche alle norme di PSC e RUE</a:t>
            </a:r>
            <a:endParaRPr lang="it-IT" altLang="it-IT" sz="1600" b="1" dirty="0">
              <a:solidFill>
                <a:srgbClr val="C00000"/>
              </a:solidFill>
            </a:endParaRPr>
          </a:p>
        </p:txBody>
      </p:sp>
      <p:sp>
        <p:nvSpPr>
          <p:cNvPr id="6" name="Rettangolo 5"/>
          <p:cNvSpPr/>
          <p:nvPr/>
        </p:nvSpPr>
        <p:spPr>
          <a:xfrm>
            <a:off x="755650" y="1340534"/>
            <a:ext cx="8147819" cy="5087547"/>
          </a:xfrm>
          <a:prstGeom prst="rect">
            <a:avLst/>
          </a:prstGeom>
        </p:spPr>
        <p:txBody>
          <a:bodyPr wrap="square">
            <a:spAutoFit/>
          </a:bodyPr>
          <a:lstStyle/>
          <a:p>
            <a:pPr>
              <a:buNone/>
            </a:pPr>
            <a:r>
              <a:rPr lang="it-IT" sz="1200" dirty="0" smtClean="0"/>
              <a:t>Le modifiche cartografiche richiedono le seguenti integrazioni alle legende delle tavole di pianificazione del territorio e alle norme tecniche di attuazione del PSC e RUE vigenti.</a:t>
            </a:r>
          </a:p>
          <a:p>
            <a:pPr marL="228600" indent="-228600">
              <a:buFont typeface="+mj-lt"/>
              <a:buAutoNum type="alphaUcPeriod"/>
            </a:pPr>
            <a:r>
              <a:rPr lang="it-IT" sz="1200" dirty="0" smtClean="0"/>
              <a:t>Nella legenda della tavola PS1c nella simbologia con la quale si individua la zona “FRA” si inserisce, con riferimento sempre all’art. 53, la simbologia relativa agli ambiti di sovrapposizione tra zona DTC, ambiti NU2c; AP6a del PSC vigente e “fasce di rispetto e ambientazione delle principali infrastrutture esistenti e di progetto” ciò al fine di rendere graficamente evidenti le aree, che ai sensi dell’art. 53 delle norme di PSC, devono essere riservate a spazi pubblici da cedere al Comune e nelle quali realizzare soltanto interventi per infrastrutture viabilistiche e relative opere di mitigazione degli impatti e di corretto inserimento paesaggistico ambientale.</a:t>
            </a:r>
          </a:p>
          <a:p>
            <a:pPr marL="228600" indent="-228600">
              <a:buFont typeface="+mj-lt"/>
              <a:buAutoNum type="alphaUcPeriod"/>
            </a:pPr>
            <a:r>
              <a:rPr lang="it-IT" sz="1200" dirty="0" smtClean="0"/>
              <a:t>Nella legenda della tavola RUE 4C per i medesimi motivi e con le stesse finalità illustrate alla precedente lettera a), si riporta la simbologia con la quale si individuano le aree della zona “FRA” che devono essere cedute al Comune per la realizzazione degli interventi di mitigazione degli impatti e di corretto inserimento paesaggistico - ambientale delle medesime infrastrutture ma non possono essere quantificate tra gli standard di verde pubblico da riservare a parchi urbani e di quartiere;</a:t>
            </a:r>
          </a:p>
          <a:p>
            <a:pPr marL="228600" indent="-228600">
              <a:buFont typeface="+mj-lt"/>
              <a:buAutoNum type="alphaUcPeriod"/>
            </a:pPr>
            <a:r>
              <a:rPr lang="it-IT" sz="1200" dirty="0" smtClean="0"/>
              <a:t>Nelle norme di PSC nell’art. 53 a titolo “infrastrutture stradali e relative fasce di rispetto” si integra il comma 5 - prescrizioni particolari - con quanto segue </a:t>
            </a:r>
            <a:r>
              <a:rPr lang="it-IT" sz="1200" dirty="0" smtClean="0">
                <a:solidFill>
                  <a:srgbClr val="C00000"/>
                </a:solidFill>
              </a:rPr>
              <a:t>&lt;&lt;le aree di “verde pubblico di ambientazione stradale” individuate lungo il tracciato della tangenziale nord, vanno cedute al Comune, e non possono essere conteggiate tra gli standard minimi di verde pubblico richiesti per gli ambiti residenziali e produttivi di trasformazione e di nuovo insediamento NU2c; AP6a, ma devono essere riservati alle strategie ed obiettivi di cui al comma 1 del presente articolo; dette aree potranno integrarsi funzionalmente e visivamente sotto il profilo paesaggistico con le aree a parco pubblico o a verde privato da tutelare degli ambiti AC4 confinanti fermo restando che esse, indipendentemente dall’attuazione degli ambiti </a:t>
            </a:r>
            <a:r>
              <a:rPr lang="it-IT" sz="1200" dirty="0" err="1" smtClean="0">
                <a:solidFill>
                  <a:srgbClr val="C00000"/>
                </a:solidFill>
              </a:rPr>
              <a:t>APTa</a:t>
            </a:r>
            <a:r>
              <a:rPr lang="it-IT" sz="1200" dirty="0" smtClean="0">
                <a:solidFill>
                  <a:srgbClr val="C00000"/>
                </a:solidFill>
              </a:rPr>
              <a:t>; NU2c; AP6a, andranno sistemate a fascia di rispetto, ambientazione e mitigazione degli impatti alla messa in esercizio della tangenziale completata e ciò in conformità alle determinazioni assunte dal Comune in sede di approvazione del progetto esecutivo della strada&gt;&gt;</a:t>
            </a:r>
            <a:r>
              <a:rPr lang="it-IT" sz="1200" dirty="0" smtClean="0"/>
              <a:t>.</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25</a:t>
            </a:fld>
            <a:endParaRPr lang="it-IT" altLang="it-IT"/>
          </a:p>
        </p:txBody>
      </p:sp>
    </p:spTree>
    <p:extLst>
      <p:ext uri="{BB962C8B-B14F-4D97-AF65-F5344CB8AC3E}">
        <p14:creationId xmlns:p14="http://schemas.microsoft.com/office/powerpoint/2010/main" val="758474036"/>
      </p:ext>
    </p:extLst>
  </p:cSld>
  <p:clrMapOvr>
    <a:masterClrMapping/>
  </p:clrMapOvr>
  <p:transition spd="med">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14" name="Rectangle 8"/>
          <p:cNvSpPr>
            <a:spLocks noChangeArrowheads="1"/>
          </p:cNvSpPr>
          <p:nvPr/>
        </p:nvSpPr>
        <p:spPr bwMode="auto">
          <a:xfrm>
            <a:off x="755576" y="908422"/>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2.2 – Modifiche alle norme di PSC e RUE</a:t>
            </a:r>
            <a:endParaRPr lang="it-IT" altLang="it-IT" sz="1600" b="1" dirty="0">
              <a:solidFill>
                <a:srgbClr val="C00000"/>
              </a:solidFill>
            </a:endParaRPr>
          </a:p>
        </p:txBody>
      </p:sp>
      <p:sp>
        <p:nvSpPr>
          <p:cNvPr id="6" name="Rettangolo 5"/>
          <p:cNvSpPr/>
          <p:nvPr/>
        </p:nvSpPr>
        <p:spPr>
          <a:xfrm>
            <a:off x="755650" y="1340534"/>
            <a:ext cx="8147819" cy="1615827"/>
          </a:xfrm>
          <a:prstGeom prst="rect">
            <a:avLst/>
          </a:prstGeom>
        </p:spPr>
        <p:txBody>
          <a:bodyPr wrap="square">
            <a:spAutoFit/>
          </a:bodyPr>
          <a:lstStyle/>
          <a:p>
            <a:pPr marL="228600" indent="-228600">
              <a:buFont typeface="+mj-lt"/>
              <a:buAutoNum type="alphaUcPeriod" startAt="4"/>
            </a:pPr>
            <a:r>
              <a:rPr lang="it-IT" sz="1200" dirty="0" smtClean="0"/>
              <a:t>Nelle norme di attuazione del RUE nell’art. 10.2.7 a titolo “fasce di rispetto e ambientazione delle principali infrastrutture esistenti e di progetto” dopo il comma 2 si inserisce il nuovo comma 3 - prescrizioni particolari - avente i medesimi contenuti riportati alla precedente lettera C).</a:t>
            </a:r>
          </a:p>
          <a:p>
            <a:pPr marL="228600" indent="-228600">
              <a:buFont typeface="+mj-lt"/>
              <a:buAutoNum type="alphaUcPeriod" startAt="4"/>
            </a:pPr>
            <a:r>
              <a:rPr lang="it-IT" sz="1200" dirty="0" smtClean="0"/>
              <a:t>In conseguenza alla correzione del perimetro dell’ambito </a:t>
            </a:r>
            <a:r>
              <a:rPr lang="it-IT" sz="1200" dirty="0" err="1" smtClean="0"/>
              <a:t>APTa</a:t>
            </a:r>
            <a:r>
              <a:rPr lang="it-IT" sz="1200" dirty="0" smtClean="0"/>
              <a:t>, la cui superficie territoriale viene ridotta per escludere la fascia di rispetto ed ambientazione stradale che deve essere realizzata indipendentemente dall’attuazione delle trasformazioni programmate nel PSC per detto ambito edificato, si corregge la scheda allegata alle norme di PSC. </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26</a:t>
            </a:fld>
            <a:endParaRPr lang="it-IT" altLang="it-IT"/>
          </a:p>
        </p:txBody>
      </p:sp>
    </p:spTree>
    <p:extLst>
      <p:ext uri="{BB962C8B-B14F-4D97-AF65-F5344CB8AC3E}">
        <p14:creationId xmlns:p14="http://schemas.microsoft.com/office/powerpoint/2010/main" val="1579514871"/>
      </p:ext>
    </p:extLst>
  </p:cSld>
  <p:clrMapOvr>
    <a:masterClrMapping/>
  </p:clrMapOvr>
  <p:transition spd="med">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6" name="Rettangolo 5"/>
          <p:cNvSpPr/>
          <p:nvPr/>
        </p:nvSpPr>
        <p:spPr>
          <a:xfrm>
            <a:off x="755650" y="692696"/>
            <a:ext cx="8147819" cy="2077492"/>
          </a:xfrm>
          <a:prstGeom prst="rect">
            <a:avLst/>
          </a:prstGeom>
        </p:spPr>
        <p:txBody>
          <a:bodyPr wrap="square">
            <a:spAutoFit/>
          </a:bodyPr>
          <a:lstStyle/>
          <a:p>
            <a:pPr>
              <a:buNone/>
            </a:pPr>
            <a:r>
              <a:rPr lang="it-IT" sz="1200" dirty="0" smtClean="0"/>
              <a:t>Il piano particellare d’esproprio riporta le planimetrie catastali con l’evidenziazione e l’elenco delle proprietà in parte pubbliche ed in parte private interessate dal tracciato di progetto del 2° stralcio lotto 2 asse 2 della tangenziale nord a Novellara come modificata dalla riprogrammazione/pianificazione in variante ai piani urbanistici vigenti tramite accordo di programma ai sensi dell’art. 60 della LR 24/2017.</a:t>
            </a:r>
          </a:p>
          <a:p>
            <a:pPr>
              <a:buNone/>
            </a:pPr>
            <a:r>
              <a:rPr lang="it-IT" sz="1200" dirty="0" smtClean="0"/>
              <a:t>Le proprietà private in esso previste, vengono assoggettate a vincolo espropriativo ex artt. 8 e 13 della LR 37/2002 ed ai sensi e per gli effetti di cui all’art. 60 della LR n. 24/2017.</a:t>
            </a:r>
          </a:p>
          <a:p>
            <a:pPr>
              <a:buNone/>
            </a:pPr>
            <a:r>
              <a:rPr lang="it-IT" sz="1200" dirty="0" smtClean="0"/>
              <a:t>Si evidenzia che l’estensione dei terreni di proprietà privata da espropriare (mq 29889) rappresentano il 60,12% delle aree investite dal progetto di riprogrammazione dell’infrastruttura stradale e che la medesima infrastruttura insiste per il 39,88% su terreni già in proprietà della Provincia di Reggio Emilia (27,27%) e del Comune di Novellara (12,61%).</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27</a:t>
            </a:fld>
            <a:endParaRPr lang="it-IT" altLang="it-IT"/>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3 – PLANIMETRIE CATASTALI ED ELENCO PROPRIETA’ DA ESPROPRIARE</a:t>
            </a:r>
            <a:endParaRPr lang="it-IT" altLang="it-IT" sz="1600" b="1" dirty="0">
              <a:solidFill>
                <a:srgbClr val="C00000"/>
              </a:solidFill>
            </a:endParaRPr>
          </a:p>
        </p:txBody>
      </p:sp>
      <p:pic>
        <p:nvPicPr>
          <p:cNvPr id="3" name="Immagine 2"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29323" y="468594"/>
            <a:ext cx="3300730" cy="8048076"/>
          </a:xfrm>
          <a:prstGeom prst="rect">
            <a:avLst/>
          </a:prstGeom>
        </p:spPr>
      </p:pic>
    </p:spTree>
    <p:extLst>
      <p:ext uri="{BB962C8B-B14F-4D97-AF65-F5344CB8AC3E}">
        <p14:creationId xmlns:p14="http://schemas.microsoft.com/office/powerpoint/2010/main" val="2499783112"/>
      </p:ext>
    </p:extLst>
  </p:cSld>
  <p:clrMapOvr>
    <a:masterClrMapping/>
  </p:clrMapOvr>
  <p:transition spd="med">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AEDC45E7-BFCB-4E83-ABFB-AB4BD2266851}" type="slidenum">
              <a:rPr lang="it-IT" altLang="it-IT" smtClean="0"/>
              <a:pPr/>
              <a:t>28</a:t>
            </a:fld>
            <a:endParaRPr lang="it-IT" altLang="it-IT"/>
          </a:p>
        </p:txBody>
      </p:sp>
      <p:sp>
        <p:nvSpPr>
          <p:cNvPr id="5"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3 – PLANIMETRIE CATASTALI ED ELENCO PROPRIETA’ DA ESPROPRIARE</a:t>
            </a:r>
            <a:endParaRPr lang="it-IT" altLang="it-IT" sz="1600" b="1" dirty="0">
              <a:solidFill>
                <a:srgbClr val="C00000"/>
              </a:solidFill>
            </a:endParaRPr>
          </a:p>
        </p:txBody>
      </p:sp>
      <p:pic>
        <p:nvPicPr>
          <p:cNvPr id="4" name="Immagine 3" descr="Ritaglio schermat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729" y="764704"/>
            <a:ext cx="4216471" cy="5853935"/>
          </a:xfrm>
          <a:prstGeom prst="rect">
            <a:avLst/>
          </a:prstGeom>
        </p:spPr>
      </p:pic>
    </p:spTree>
    <p:extLst>
      <p:ext uri="{BB962C8B-B14F-4D97-AF65-F5344CB8AC3E}">
        <p14:creationId xmlns:p14="http://schemas.microsoft.com/office/powerpoint/2010/main" val="2159518748"/>
      </p:ext>
    </p:extLst>
  </p:cSld>
  <p:clrMapOvr>
    <a:masterClrMapping/>
  </p:clrMapOvr>
  <p:transition spd="med">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INQUADRAMENTO DELLA VARIANTE</a:t>
            </a:r>
            <a:endParaRPr lang="it-IT" altLang="it-IT" sz="1600" b="1" dirty="0">
              <a:solidFill>
                <a:srgbClr val="C00000"/>
              </a:solidFill>
            </a:endParaRPr>
          </a:p>
        </p:txBody>
      </p:sp>
      <p:pic>
        <p:nvPicPr>
          <p:cNvPr id="2" name="Immagine 1"/>
          <p:cNvPicPr>
            <a:picLocks noChangeAspect="1"/>
          </p:cNvPicPr>
          <p:nvPr/>
        </p:nvPicPr>
        <p:blipFill>
          <a:blip r:embed="rId2"/>
          <a:stretch>
            <a:fillRect/>
          </a:stretch>
        </p:blipFill>
        <p:spPr>
          <a:xfrm>
            <a:off x="323528" y="692696"/>
            <a:ext cx="8588274" cy="5400600"/>
          </a:xfrm>
          <a:prstGeom prst="rect">
            <a:avLst/>
          </a:prstGeom>
        </p:spPr>
      </p:pic>
      <p:sp>
        <p:nvSpPr>
          <p:cNvPr id="4" name="Rettangolo 3"/>
          <p:cNvSpPr/>
          <p:nvPr/>
        </p:nvSpPr>
        <p:spPr>
          <a:xfrm>
            <a:off x="251520" y="6104488"/>
            <a:ext cx="8660282" cy="318998"/>
          </a:xfrm>
          <a:prstGeom prst="rect">
            <a:avLst/>
          </a:prstGeom>
        </p:spPr>
        <p:txBody>
          <a:bodyPr wrap="square">
            <a:spAutoFit/>
          </a:bodyPr>
          <a:lstStyle/>
          <a:p>
            <a:pPr>
              <a:buNone/>
            </a:pPr>
            <a:r>
              <a:rPr lang="it-IT" dirty="0">
                <a:solidFill>
                  <a:srgbClr val="000000"/>
                </a:solidFill>
              </a:rPr>
              <a:t>Fig. 1 Schema viabilistico provinciale e stato di attuazione. </a:t>
            </a:r>
            <a:endParaRPr lang="it-IT" dirty="0"/>
          </a:p>
        </p:txBody>
      </p:sp>
      <p:sp>
        <p:nvSpPr>
          <p:cNvPr id="5" name="Segnaposto numero diapositiva 4"/>
          <p:cNvSpPr>
            <a:spLocks noGrp="1"/>
          </p:cNvSpPr>
          <p:nvPr>
            <p:ph type="sldNum" sz="quarter" idx="12"/>
          </p:nvPr>
        </p:nvSpPr>
        <p:spPr/>
        <p:txBody>
          <a:bodyPr/>
          <a:lstStyle/>
          <a:p>
            <a:fld id="{AEDC45E7-BFCB-4E83-ABFB-AB4BD2266851}" type="slidenum">
              <a:rPr lang="it-IT" altLang="it-IT" smtClean="0"/>
              <a:pPr/>
              <a:t>3</a:t>
            </a:fld>
            <a:endParaRPr lang="it-IT" altLang="it-IT"/>
          </a:p>
        </p:txBody>
      </p:sp>
    </p:spTree>
    <p:extLst>
      <p:ext uri="{BB962C8B-B14F-4D97-AF65-F5344CB8AC3E}">
        <p14:creationId xmlns:p14="http://schemas.microsoft.com/office/powerpoint/2010/main" val="2834618826"/>
      </p:ext>
    </p:extLst>
  </p:cSld>
  <p:clrMapOvr>
    <a:masterClrMapping/>
  </p:clrMapOvr>
  <p:transition spd="med">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78" name="Rectangle 6"/>
          <p:cNvSpPr>
            <a:spLocks noChangeArrowheads="1"/>
          </p:cNvSpPr>
          <p:nvPr/>
        </p:nvSpPr>
        <p:spPr bwMode="auto">
          <a:xfrm>
            <a:off x="755650" y="1341438"/>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1.2 – Le alternative di tracciato della tangenziale nord agli inizi degli anni 80</a:t>
            </a:r>
            <a:endParaRPr lang="it-IT" altLang="it-IT" sz="1600" b="1" dirty="0">
              <a:solidFill>
                <a:srgbClr val="C00000"/>
              </a:solidFill>
            </a:endParaRP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4</a:t>
            </a:fld>
            <a:endParaRPr lang="it-IT" altLang="it-IT"/>
          </a:p>
        </p:txBody>
      </p:sp>
      <p:sp>
        <p:nvSpPr>
          <p:cNvPr id="10" name="Rectangle 6"/>
          <p:cNvSpPr>
            <a:spLocks noChangeArrowheads="1"/>
          </p:cNvSpPr>
          <p:nvPr/>
        </p:nvSpPr>
        <p:spPr bwMode="auto">
          <a:xfrm>
            <a:off x="755650" y="4014401"/>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pic>
        <p:nvPicPr>
          <p:cNvPr id="4" name="Immagine 3"/>
          <p:cNvPicPr>
            <a:picLocks noChangeAspect="1"/>
          </p:cNvPicPr>
          <p:nvPr/>
        </p:nvPicPr>
        <p:blipFill>
          <a:blip r:embed="rId2"/>
          <a:stretch>
            <a:fillRect/>
          </a:stretch>
        </p:blipFill>
        <p:spPr>
          <a:xfrm>
            <a:off x="971600" y="730942"/>
            <a:ext cx="7277842" cy="5074064"/>
          </a:xfrm>
          <a:prstGeom prst="rect">
            <a:avLst/>
          </a:prstGeom>
        </p:spPr>
      </p:pic>
      <p:sp>
        <p:nvSpPr>
          <p:cNvPr id="16" name="Rettangolo 15"/>
          <p:cNvSpPr/>
          <p:nvPr/>
        </p:nvSpPr>
        <p:spPr>
          <a:xfrm>
            <a:off x="459928" y="5753920"/>
            <a:ext cx="8147819" cy="286682"/>
          </a:xfrm>
          <a:prstGeom prst="rect">
            <a:avLst/>
          </a:prstGeom>
        </p:spPr>
        <p:txBody>
          <a:bodyPr wrap="square">
            <a:spAutoFit/>
          </a:bodyPr>
          <a:lstStyle/>
          <a:p>
            <a:pPr marL="171450" indent="-171450">
              <a:buFont typeface="Arial" panose="020B0604020202020204" pitchFamily="34" charset="0"/>
              <a:buChar char="•"/>
            </a:pPr>
            <a:r>
              <a:rPr lang="it-IT" sz="1200" dirty="0" smtClean="0"/>
              <a:t>Stato di attuazione del PRG 1969-1973 agli inizi degli anni 80</a:t>
            </a:r>
          </a:p>
        </p:txBody>
      </p:sp>
    </p:spTree>
    <p:extLst>
      <p:ext uri="{BB962C8B-B14F-4D97-AF65-F5344CB8AC3E}">
        <p14:creationId xmlns:p14="http://schemas.microsoft.com/office/powerpoint/2010/main" val="201108775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78" name="Rectangle 6"/>
          <p:cNvSpPr>
            <a:spLocks noChangeArrowheads="1"/>
          </p:cNvSpPr>
          <p:nvPr/>
        </p:nvSpPr>
        <p:spPr bwMode="auto">
          <a:xfrm>
            <a:off x="755650" y="1341438"/>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1.2 – Le alternative di tracciato della tangenziale nord agli inizi degli anni 80</a:t>
            </a:r>
            <a:endParaRPr lang="it-IT" altLang="it-IT" sz="1600" b="1" dirty="0">
              <a:solidFill>
                <a:srgbClr val="C00000"/>
              </a:solidFill>
            </a:endParaRP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5</a:t>
            </a:fld>
            <a:endParaRPr lang="it-IT" altLang="it-IT"/>
          </a:p>
        </p:txBody>
      </p:sp>
      <p:sp>
        <p:nvSpPr>
          <p:cNvPr id="10" name="Rectangle 6"/>
          <p:cNvSpPr>
            <a:spLocks noChangeArrowheads="1"/>
          </p:cNvSpPr>
          <p:nvPr/>
        </p:nvSpPr>
        <p:spPr bwMode="auto">
          <a:xfrm>
            <a:off x="755650" y="4014401"/>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pic>
        <p:nvPicPr>
          <p:cNvPr id="3" name="Immagine 2"/>
          <p:cNvPicPr>
            <a:picLocks noChangeAspect="1"/>
          </p:cNvPicPr>
          <p:nvPr/>
        </p:nvPicPr>
        <p:blipFill>
          <a:blip r:embed="rId2"/>
          <a:stretch>
            <a:fillRect/>
          </a:stretch>
        </p:blipFill>
        <p:spPr>
          <a:xfrm>
            <a:off x="827584" y="689457"/>
            <a:ext cx="7593641" cy="5555767"/>
          </a:xfrm>
          <a:prstGeom prst="rect">
            <a:avLst/>
          </a:prstGeom>
        </p:spPr>
      </p:pic>
    </p:spTree>
    <p:extLst>
      <p:ext uri="{BB962C8B-B14F-4D97-AF65-F5344CB8AC3E}">
        <p14:creationId xmlns:p14="http://schemas.microsoft.com/office/powerpoint/2010/main" val="190018733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78" name="Rectangle 6"/>
          <p:cNvSpPr>
            <a:spLocks noChangeArrowheads="1"/>
          </p:cNvSpPr>
          <p:nvPr/>
        </p:nvSpPr>
        <p:spPr bwMode="auto">
          <a:xfrm>
            <a:off x="755650" y="1341438"/>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1.2 – Le alternative di tracciato della tangenziale nord agli inizi del 2000</a:t>
            </a:r>
            <a:endParaRPr lang="it-IT" altLang="it-IT" sz="1600" b="1" dirty="0">
              <a:solidFill>
                <a:srgbClr val="C00000"/>
              </a:solidFill>
            </a:endParaRPr>
          </a:p>
        </p:txBody>
      </p:sp>
      <p:sp>
        <p:nvSpPr>
          <p:cNvPr id="9" name="Rettangolo 8"/>
          <p:cNvSpPr/>
          <p:nvPr/>
        </p:nvSpPr>
        <p:spPr>
          <a:xfrm>
            <a:off x="539552" y="780916"/>
            <a:ext cx="8147819" cy="499047"/>
          </a:xfrm>
          <a:prstGeom prst="rect">
            <a:avLst/>
          </a:prstGeom>
        </p:spPr>
        <p:txBody>
          <a:bodyPr wrap="square">
            <a:spAutoFit/>
          </a:bodyPr>
          <a:lstStyle/>
          <a:p>
            <a:pPr marL="171450" indent="-171450">
              <a:buFont typeface="Arial" panose="020B0604020202020204" pitchFamily="34" charset="0"/>
              <a:buChar char="•"/>
            </a:pPr>
            <a:r>
              <a:rPr lang="it-IT" sz="1200" dirty="0" smtClean="0"/>
              <a:t>Con PSC e RUE, elaborati in forma associata con il Comune di Campagnola tra fine del 1900 ed inizio del 2000, l’amministrazione comunale adegua i propri strumenti di pianificazione alla L.R. 20/2000</a:t>
            </a:r>
          </a:p>
        </p:txBody>
      </p:sp>
      <p:sp>
        <p:nvSpPr>
          <p:cNvPr id="11" name="Rettangolo 10"/>
          <p:cNvSpPr/>
          <p:nvPr/>
        </p:nvSpPr>
        <p:spPr>
          <a:xfrm>
            <a:off x="546882" y="1340768"/>
            <a:ext cx="8147819" cy="2289858"/>
          </a:xfrm>
          <a:prstGeom prst="rect">
            <a:avLst/>
          </a:prstGeom>
        </p:spPr>
        <p:txBody>
          <a:bodyPr wrap="square">
            <a:spAutoFit/>
          </a:bodyPr>
          <a:lstStyle/>
          <a:p>
            <a:pPr marL="171450" indent="-171450">
              <a:buFont typeface="Arial" panose="020B0604020202020204" pitchFamily="34" charset="0"/>
              <a:buChar char="•"/>
            </a:pPr>
            <a:r>
              <a:rPr lang="it-IT" sz="1200" dirty="0" smtClean="0"/>
              <a:t>Lo stato di fatto della edificazione ed il sistema insediativo sono rappresentati rispettivamente: nella tav. 1.1 del Quadro Conoscitivo e nella tavola 7 nella quale sono rappresentati gli elementi salienti del sistema naturale, del sistema antropico e del sistema delle infrastrutture per la mobilità esistente. </a:t>
            </a:r>
            <a:endParaRPr lang="it-IT" sz="1200" dirty="0"/>
          </a:p>
          <a:p>
            <a:pPr marL="171450" indent="-171450">
              <a:buFont typeface="Arial" panose="020B0604020202020204" pitchFamily="34" charset="0"/>
              <a:buChar char="•"/>
            </a:pPr>
            <a:r>
              <a:rPr lang="it-IT" sz="1200" dirty="0"/>
              <a:t>Dall’</a:t>
            </a:r>
            <a:r>
              <a:rPr lang="it-IT" sz="1200" dirty="0" err="1"/>
              <a:t>ortofoto</a:t>
            </a:r>
            <a:r>
              <a:rPr lang="it-IT" sz="1200" dirty="0"/>
              <a:t> digitale a colori del settore nord di Novellara capoluogo edizione 2002 su voli precedenti, si evince con assoluta evidenza come le alternative al tracciato della tangenziale localizzate più a nord risultassero problematiche e non sostenibili non solo perché avrebbero dovuto attraversare in diagonale e con percorsi più lunghi il territorio agricolo di rilievo paesaggistico - ambientale ricco di colture a vigneto e di tracciati stradali storici ed infrastrutture idrauliche, ma anche perché, per collegarsi alla SP 30 a sud di Campagnola, avrebbero dovuto invadere il territorio rurale del Comune confinante in modo non accettabile per l’amministrazione comunale allora in carica;</a:t>
            </a:r>
          </a:p>
          <a:p>
            <a:pPr marL="171450" indent="-171450">
              <a:buFont typeface="Arial" panose="020B0604020202020204" pitchFamily="34" charset="0"/>
              <a:buChar char="•"/>
            </a:pPr>
            <a:endParaRPr lang="it-IT" sz="1200" dirty="0" smtClean="0"/>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6</a:t>
            </a:fld>
            <a:endParaRPr lang="it-IT" altLang="it-IT"/>
          </a:p>
        </p:txBody>
      </p:sp>
      <p:sp>
        <p:nvSpPr>
          <p:cNvPr id="10" name="Rectangle 6"/>
          <p:cNvSpPr>
            <a:spLocks noChangeArrowheads="1"/>
          </p:cNvSpPr>
          <p:nvPr/>
        </p:nvSpPr>
        <p:spPr bwMode="auto">
          <a:xfrm>
            <a:off x="755650" y="4014401"/>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13" name="Rettangolo 12"/>
          <p:cNvSpPr/>
          <p:nvPr/>
        </p:nvSpPr>
        <p:spPr>
          <a:xfrm>
            <a:off x="546882" y="3365659"/>
            <a:ext cx="8147819" cy="517065"/>
          </a:xfrm>
          <a:prstGeom prst="rect">
            <a:avLst/>
          </a:prstGeom>
        </p:spPr>
        <p:txBody>
          <a:bodyPr wrap="square">
            <a:spAutoFit/>
          </a:bodyPr>
          <a:lstStyle/>
          <a:p>
            <a:pPr marL="171450" indent="-171450">
              <a:buFont typeface="Arial" panose="020B0604020202020204" pitchFamily="34" charset="0"/>
              <a:buChar char="•"/>
            </a:pPr>
            <a:r>
              <a:rPr lang="it-IT" sz="1200" dirty="0" smtClean="0"/>
              <a:t>Le due alternative di tracciato “C” e “D” localizzate più a nord rispetto a quella assunta nel PSC e RUE e successivamente nel 1° POC quinquennale hanno le seguenti caratteristiche:</a:t>
            </a:r>
          </a:p>
        </p:txBody>
      </p:sp>
      <p:sp>
        <p:nvSpPr>
          <p:cNvPr id="14" name="Rettangolo 13"/>
          <p:cNvSpPr/>
          <p:nvPr/>
        </p:nvSpPr>
        <p:spPr>
          <a:xfrm>
            <a:off x="1043608" y="4085739"/>
            <a:ext cx="7643763" cy="553998"/>
          </a:xfrm>
          <a:prstGeom prst="rect">
            <a:avLst/>
          </a:prstGeom>
        </p:spPr>
        <p:txBody>
          <a:bodyPr wrap="square">
            <a:spAutoFit/>
          </a:bodyPr>
          <a:lstStyle/>
          <a:p>
            <a:pPr marL="228600" indent="-228600">
              <a:buAutoNum type="alphaLcParenR"/>
            </a:pPr>
            <a:r>
              <a:rPr lang="it-IT" sz="1200" dirty="0" smtClean="0"/>
              <a:t>Il tracciato est - ovest “C”, è lungo 4.350 m circa.</a:t>
            </a:r>
          </a:p>
          <a:p>
            <a:pPr marL="228600" indent="-228600">
              <a:buAutoNum type="alphaLcParenR"/>
            </a:pPr>
            <a:r>
              <a:rPr lang="it-IT" sz="1200" dirty="0" smtClean="0"/>
              <a:t>Il tracciato D, completamente nuovo per 2.450 m, avrebbe uno sviluppo complessivo di circa 4.100 m.</a:t>
            </a:r>
          </a:p>
        </p:txBody>
      </p:sp>
      <p:sp>
        <p:nvSpPr>
          <p:cNvPr id="15" name="Rettangolo 14"/>
          <p:cNvSpPr/>
          <p:nvPr/>
        </p:nvSpPr>
        <p:spPr>
          <a:xfrm>
            <a:off x="539552" y="4877827"/>
            <a:ext cx="8147819" cy="729430"/>
          </a:xfrm>
          <a:prstGeom prst="rect">
            <a:avLst/>
          </a:prstGeom>
        </p:spPr>
        <p:txBody>
          <a:bodyPr wrap="square">
            <a:spAutoFit/>
          </a:bodyPr>
          <a:lstStyle/>
          <a:p>
            <a:pPr marL="171450" indent="-171450">
              <a:buFont typeface="Arial" panose="020B0604020202020204" pitchFamily="34" charset="0"/>
              <a:buChar char="•"/>
            </a:pPr>
            <a:r>
              <a:rPr lang="it-IT" sz="1200" dirty="0" smtClean="0"/>
              <a:t>In altri termini, i tracciati C e D teoricamente configurabili come tracciati alternativi della tangenziale nord a Novellara del PSC originario sarebbero risultati, e risulterebbero ancora oggi, più lunghi rispettivamente di 1.250 m (+40,32%) e di 1.000 m (+32,26%).</a:t>
            </a:r>
          </a:p>
        </p:txBody>
      </p:sp>
    </p:spTree>
    <p:extLst>
      <p:ext uri="{BB962C8B-B14F-4D97-AF65-F5344CB8AC3E}">
        <p14:creationId xmlns:p14="http://schemas.microsoft.com/office/powerpoint/2010/main" val="329059998"/>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nodePh="1">
                                  <p:stCondLst>
                                    <p:cond delay="0"/>
                                  </p:stCondLst>
                                  <p:endCondLst>
                                    <p:cond evt="begin" delay="0">
                                      <p:tn val="11"/>
                                    </p:cond>
                                  </p:end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1.2 – Le alternative di tracciato della tangenziale nord agli inizi del 2000</a:t>
            </a:r>
            <a:endParaRPr lang="it-IT" altLang="it-IT" sz="1600" b="1" dirty="0">
              <a:solidFill>
                <a:srgbClr val="C00000"/>
              </a:solidFill>
            </a:endParaRPr>
          </a:p>
        </p:txBody>
      </p:sp>
      <p:sp>
        <p:nvSpPr>
          <p:cNvPr id="13" name="Rettangolo 12"/>
          <p:cNvSpPr/>
          <p:nvPr/>
        </p:nvSpPr>
        <p:spPr>
          <a:xfrm>
            <a:off x="611559" y="6257259"/>
            <a:ext cx="8003803" cy="340093"/>
          </a:xfrm>
          <a:prstGeom prst="rect">
            <a:avLst/>
          </a:prstGeom>
        </p:spPr>
        <p:txBody>
          <a:bodyPr wrap="square">
            <a:spAutoFit/>
          </a:bodyPr>
          <a:lstStyle/>
          <a:p>
            <a:pPr>
              <a:buNone/>
            </a:pPr>
            <a:r>
              <a:rPr lang="it-IT" dirty="0">
                <a:solidFill>
                  <a:srgbClr val="000000"/>
                </a:solidFill>
              </a:rPr>
              <a:t>Allegato 1.2 - </a:t>
            </a:r>
            <a:r>
              <a:rPr lang="it-IT" dirty="0" smtClean="0">
                <a:solidFill>
                  <a:srgbClr val="000000"/>
                </a:solidFill>
              </a:rPr>
              <a:t>2. </a:t>
            </a:r>
            <a:r>
              <a:rPr lang="it-IT" dirty="0">
                <a:solidFill>
                  <a:srgbClr val="000000"/>
                </a:solidFill>
              </a:rPr>
              <a:t>PSC 2003 con alternative di tracciato</a:t>
            </a:r>
            <a:endParaRPr lang="it-IT" dirty="0"/>
          </a:p>
        </p:txBody>
      </p:sp>
      <p:sp>
        <p:nvSpPr>
          <p:cNvPr id="4" name="Segnaposto numero diapositiva 3"/>
          <p:cNvSpPr>
            <a:spLocks noGrp="1"/>
          </p:cNvSpPr>
          <p:nvPr>
            <p:ph type="sldNum" sz="quarter" idx="12"/>
          </p:nvPr>
        </p:nvSpPr>
        <p:spPr/>
        <p:txBody>
          <a:bodyPr/>
          <a:lstStyle/>
          <a:p>
            <a:fld id="{AEDC45E7-BFCB-4E83-ABFB-AB4BD2266851}" type="slidenum">
              <a:rPr lang="it-IT" altLang="it-IT" smtClean="0"/>
              <a:pPr/>
              <a:t>7</a:t>
            </a:fld>
            <a:endParaRPr lang="it-IT" altLang="it-IT"/>
          </a:p>
        </p:txBody>
      </p:sp>
      <p:pic>
        <p:nvPicPr>
          <p:cNvPr id="3" name="Immagine 2"/>
          <p:cNvPicPr>
            <a:picLocks noChangeAspect="1"/>
          </p:cNvPicPr>
          <p:nvPr/>
        </p:nvPicPr>
        <p:blipFill>
          <a:blip r:embed="rId2"/>
          <a:stretch>
            <a:fillRect/>
          </a:stretch>
        </p:blipFill>
        <p:spPr>
          <a:xfrm>
            <a:off x="467544" y="644773"/>
            <a:ext cx="7765097" cy="5518995"/>
          </a:xfrm>
          <a:prstGeom prst="rect">
            <a:avLst/>
          </a:prstGeom>
        </p:spPr>
      </p:pic>
    </p:spTree>
    <p:extLst>
      <p:ext uri="{BB962C8B-B14F-4D97-AF65-F5344CB8AC3E}">
        <p14:creationId xmlns:p14="http://schemas.microsoft.com/office/powerpoint/2010/main" val="892825397"/>
      </p:ext>
    </p:extLst>
  </p:cSld>
  <p:clrMapOvr>
    <a:masterClrMapping/>
  </p:clrMapOvr>
  <p:transition spd="med">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78" name="Rectangle 6"/>
          <p:cNvSpPr>
            <a:spLocks noChangeArrowheads="1"/>
          </p:cNvSpPr>
          <p:nvPr/>
        </p:nvSpPr>
        <p:spPr bwMode="auto">
          <a:xfrm>
            <a:off x="755650" y="1341438"/>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1" name="Rettangolo 10"/>
          <p:cNvSpPr/>
          <p:nvPr/>
        </p:nvSpPr>
        <p:spPr>
          <a:xfrm>
            <a:off x="546882" y="692696"/>
            <a:ext cx="8147819" cy="3499420"/>
          </a:xfrm>
          <a:prstGeom prst="rect">
            <a:avLst/>
          </a:prstGeom>
        </p:spPr>
        <p:txBody>
          <a:bodyPr wrap="square">
            <a:spAutoFit/>
          </a:bodyPr>
          <a:lstStyle/>
          <a:p>
            <a:pPr>
              <a:buNone/>
            </a:pPr>
            <a:r>
              <a:rPr lang="it-IT" sz="1200" dirty="0" smtClean="0"/>
              <a:t>Le alternative possibili al 2022 per il tracciato della tangenziale nord, devono tener conto della storia della pianificazione urbanistica comunale dalla data di approvazione del PSC originario (D.C. n° 39 del 26/04/2004).</a:t>
            </a:r>
          </a:p>
          <a:p>
            <a:pPr>
              <a:buNone/>
            </a:pPr>
            <a:r>
              <a:rPr lang="it-IT" sz="1200" dirty="0" smtClean="0"/>
              <a:t>In particolare e in riferimento al tratto di tangenziale nord ancora da completare la riprogrammazione dell’opera deve tener conto che: </a:t>
            </a:r>
          </a:p>
          <a:p>
            <a:pPr marL="171450" indent="-171450">
              <a:buFont typeface="Arial" panose="020B0604020202020204" pitchFamily="34" charset="0"/>
              <a:buChar char="•"/>
            </a:pPr>
            <a:r>
              <a:rPr lang="it-IT" sz="1200" dirty="0" smtClean="0"/>
              <a:t>Rispetto ai primi anni 2000, è stato approvato e convenzionato il PUA relativo all’ambito produttivo di nuovo insediamento AP5b sul lato ovest della SP5 per Reggiolo;</a:t>
            </a:r>
          </a:p>
          <a:p>
            <a:pPr marL="171450" indent="-171450">
              <a:buFont typeface="Arial" panose="020B0604020202020204" pitchFamily="34" charset="0"/>
              <a:buChar char="•"/>
            </a:pPr>
            <a:r>
              <a:rPr lang="it-IT" sz="1200" dirty="0" smtClean="0"/>
              <a:t>sul lato est della stessa SP5 nel confinante comune di Campagnola, si è consolidata l’attività di rimessaggio camper e </a:t>
            </a:r>
            <a:r>
              <a:rPr lang="it-IT" sz="1200" dirty="0" err="1" smtClean="0"/>
              <a:t>roulottes</a:t>
            </a:r>
            <a:r>
              <a:rPr lang="it-IT" sz="1200" dirty="0" smtClean="0"/>
              <a:t> e si è sviluppato il centro ippico privato;</a:t>
            </a:r>
          </a:p>
          <a:p>
            <a:pPr marL="171450" indent="-171450">
              <a:buFont typeface="Arial" panose="020B0604020202020204" pitchFamily="34" charset="0"/>
              <a:buChar char="•"/>
            </a:pPr>
            <a:r>
              <a:rPr lang="it-IT" sz="1200" dirty="0" smtClean="0"/>
              <a:t>in corrispondenza della rotatoria 2 ai lati di via Cristoforo Colombo sono stati completati gli insediamenti negli ambiti AP2b e AP2a classificati nel PSC adottato nel 2003 come “ambiti per attività produttive edificati o in corso di attuazione tramite strumento preventivo” vigente in base alle previsioni di PRG.</a:t>
            </a:r>
          </a:p>
          <a:p>
            <a:pPr>
              <a:buNone/>
            </a:pPr>
            <a:endParaRPr lang="it-IT" sz="1200" dirty="0" smtClean="0"/>
          </a:p>
          <a:p>
            <a:pPr>
              <a:buNone/>
            </a:pPr>
            <a:r>
              <a:rPr lang="it-IT" sz="1200" dirty="0" smtClean="0"/>
              <a:t>Anche per questi motivi, la riprogrammazione della tangenziale nord a Novellara non può che mettere a confronto le due ipotesi di tracciato, ancora oggi possibili, almeno sulla carta, che vengono schematicamente evidenziate negli estratti cartografici con le lettere A e </a:t>
            </a:r>
            <a:r>
              <a:rPr lang="it-IT" sz="1200" dirty="0" err="1" smtClean="0"/>
              <a:t>E</a:t>
            </a:r>
            <a:r>
              <a:rPr lang="it-IT" sz="1200" dirty="0" smtClean="0"/>
              <a:t>.</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8</a:t>
            </a:fld>
            <a:endParaRPr lang="it-IT" altLang="it-IT"/>
          </a:p>
        </p:txBody>
      </p:sp>
    </p:spTree>
    <p:extLst>
      <p:ext uri="{BB962C8B-B14F-4D97-AF65-F5344CB8AC3E}">
        <p14:creationId xmlns:p14="http://schemas.microsoft.com/office/powerpoint/2010/main" val="1104914559"/>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CC66">
            <a:alpha val="26000"/>
          </a:srgbClr>
        </a:solidFill>
        <a:effectLst/>
      </p:bgPr>
    </p:bg>
    <p:spTree>
      <p:nvGrpSpPr>
        <p:cNvPr id="1" name=""/>
        <p:cNvGrpSpPr/>
        <p:nvPr/>
      </p:nvGrpSpPr>
      <p:grpSpPr>
        <a:xfrm>
          <a:off x="0" y="0"/>
          <a:ext cx="0" cy="0"/>
          <a:chOff x="0" y="0"/>
          <a:chExt cx="0" cy="0"/>
        </a:xfrm>
      </p:grpSpPr>
      <p:sp>
        <p:nvSpPr>
          <p:cNvPr id="3078" name="Rectangle 6"/>
          <p:cNvSpPr>
            <a:spLocks noChangeArrowheads="1"/>
          </p:cNvSpPr>
          <p:nvPr/>
        </p:nvSpPr>
        <p:spPr bwMode="auto">
          <a:xfrm>
            <a:off x="755650" y="1341438"/>
            <a:ext cx="7859713" cy="93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buChar char="•"/>
              <a:defRPr sz="3200">
                <a:solidFill>
                  <a:schemeClr val="tx1"/>
                </a:solidFill>
                <a:latin typeface="Arial" panose="020B0604020202020204" pitchFamily="34" charset="0"/>
              </a:defRPr>
            </a:lvl1pPr>
            <a:lvl2pPr marL="742950" indent="-285750" algn="l">
              <a:buChar char="–"/>
              <a:defRPr sz="2800">
                <a:solidFill>
                  <a:schemeClr val="tx1"/>
                </a:solidFill>
                <a:latin typeface="Arial" panose="020B0604020202020204" pitchFamily="34" charset="0"/>
              </a:defRPr>
            </a:lvl2pPr>
            <a:lvl3pPr marL="1143000" indent="-228600" algn="l">
              <a:buChar char="•"/>
              <a:defRPr sz="2400">
                <a:solidFill>
                  <a:schemeClr val="tx1"/>
                </a:solidFill>
                <a:latin typeface="Arial" panose="020B0604020202020204" pitchFamily="34" charset="0"/>
              </a:defRPr>
            </a:lvl3pPr>
            <a:lvl4pPr marL="1600200"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0" indent="0">
              <a:buNone/>
            </a:pPr>
            <a:endParaRPr lang="it-IT" altLang="it-IT" sz="1400" dirty="0"/>
          </a:p>
        </p:txBody>
      </p:sp>
      <p:sp>
        <p:nvSpPr>
          <p:cNvPr id="3080" name="Rectangle 8"/>
          <p:cNvSpPr>
            <a:spLocks noChangeArrowheads="1"/>
          </p:cNvSpPr>
          <p:nvPr/>
        </p:nvSpPr>
        <p:spPr bwMode="auto">
          <a:xfrm>
            <a:off x="755650" y="260350"/>
            <a:ext cx="7859713" cy="50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buChar char="•"/>
              <a:defRPr sz="3200">
                <a:solidFill>
                  <a:schemeClr val="tx1"/>
                </a:solidFill>
                <a:latin typeface="Arial" panose="020B0604020202020204" pitchFamily="34" charset="0"/>
              </a:defRPr>
            </a:lvl1pPr>
            <a:lvl2pPr marL="819150" indent="-285750" algn="l">
              <a:buChar char="–"/>
              <a:defRPr sz="2800">
                <a:solidFill>
                  <a:schemeClr val="tx1"/>
                </a:solidFill>
                <a:latin typeface="Arial" panose="020B0604020202020204" pitchFamily="34" charset="0"/>
              </a:defRPr>
            </a:lvl2pPr>
            <a:lvl3pPr marL="1227138" indent="-228600" algn="l">
              <a:buChar char="•"/>
              <a:defRPr sz="2400">
                <a:solidFill>
                  <a:schemeClr val="tx1"/>
                </a:solidFill>
                <a:latin typeface="Arial" panose="020B0604020202020204" pitchFamily="34" charset="0"/>
              </a:defRPr>
            </a:lvl3pPr>
            <a:lvl4pPr marL="1635125" indent="-228600" algn="l">
              <a:buChar char="–"/>
              <a:defRPr sz="2000">
                <a:solidFill>
                  <a:schemeClr val="tx1"/>
                </a:solidFill>
                <a:latin typeface="Arial" panose="020B0604020202020204" pitchFamily="34" charset="0"/>
              </a:defRPr>
            </a:lvl4pPr>
            <a:lvl5pPr marL="2057400" indent="-228600" algn="l">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buClrTx/>
              <a:buFontTx/>
              <a:buNone/>
            </a:pPr>
            <a:r>
              <a:rPr lang="it-IT" altLang="it-IT" sz="1600" b="1" dirty="0" smtClean="0">
                <a:solidFill>
                  <a:srgbClr val="C00000"/>
                </a:solidFill>
              </a:rPr>
              <a:t>1.3 – Le alternative di tracciato della tangenziale nord possibili al 2022</a:t>
            </a:r>
            <a:endParaRPr lang="it-IT" altLang="it-IT" sz="1600" b="1" dirty="0">
              <a:solidFill>
                <a:srgbClr val="C00000"/>
              </a:solidFill>
            </a:endParaRPr>
          </a:p>
        </p:txBody>
      </p:sp>
      <p:sp>
        <p:nvSpPr>
          <p:cNvPr id="12" name="Rettangolo 11"/>
          <p:cNvSpPr/>
          <p:nvPr/>
        </p:nvSpPr>
        <p:spPr>
          <a:xfrm>
            <a:off x="755650" y="692696"/>
            <a:ext cx="7931721" cy="1348511"/>
          </a:xfrm>
          <a:prstGeom prst="rect">
            <a:avLst/>
          </a:prstGeom>
        </p:spPr>
        <p:txBody>
          <a:bodyPr wrap="square">
            <a:spAutoFit/>
          </a:bodyPr>
          <a:lstStyle/>
          <a:p>
            <a:pPr>
              <a:buNone/>
            </a:pPr>
            <a:r>
              <a:rPr lang="it-IT" sz="1200" b="1" dirty="0" smtClean="0">
                <a:solidFill>
                  <a:srgbClr val="C00000"/>
                </a:solidFill>
              </a:rPr>
              <a:t>A.</a:t>
            </a:r>
            <a:r>
              <a:rPr lang="it-IT" sz="1200" dirty="0" smtClean="0"/>
              <a:t> La prima ipotesi è relativa al tracciato “A” che ricalca il corridoio infrastrutturale previsto nella strumentazione urbanistica vigente, prende atto che è stato completato il 1° lotto del 2° stralcio funzionale dalla rotatoria 4 alla rotatoria 3 compresa, e riporta sugli elaborati di PSC e RUE il tracciato di progetto della tangenziale nord spostando verso est, rispetto al PSC vigente, la rotatoria n° 3 ridisegnata poco oltre l’attraversamento del canale di Novellara e via Valle a recepimento delle prescrizioni d’intervento discendenti dal D.M. 18/06/2009, notificato con raccomandata del 30/06/2009 al Comune di Novellara. </a:t>
            </a:r>
          </a:p>
        </p:txBody>
      </p:sp>
      <p:sp>
        <p:nvSpPr>
          <p:cNvPr id="2" name="Segnaposto numero diapositiva 1"/>
          <p:cNvSpPr>
            <a:spLocks noGrp="1"/>
          </p:cNvSpPr>
          <p:nvPr>
            <p:ph type="sldNum" sz="quarter" idx="12"/>
          </p:nvPr>
        </p:nvSpPr>
        <p:spPr/>
        <p:txBody>
          <a:bodyPr/>
          <a:lstStyle/>
          <a:p>
            <a:fld id="{AEDC45E7-BFCB-4E83-ABFB-AB4BD2266851}" type="slidenum">
              <a:rPr lang="it-IT" altLang="it-IT" smtClean="0"/>
              <a:pPr/>
              <a:t>9</a:t>
            </a:fld>
            <a:endParaRPr lang="it-IT" altLang="it-IT"/>
          </a:p>
        </p:txBody>
      </p:sp>
      <p:sp>
        <p:nvSpPr>
          <p:cNvPr id="6" name="Rettangolo 5"/>
          <p:cNvSpPr/>
          <p:nvPr/>
        </p:nvSpPr>
        <p:spPr>
          <a:xfrm>
            <a:off x="755650" y="2516411"/>
            <a:ext cx="7931721" cy="3000821"/>
          </a:xfrm>
          <a:prstGeom prst="rect">
            <a:avLst/>
          </a:prstGeom>
        </p:spPr>
        <p:txBody>
          <a:bodyPr wrap="square">
            <a:spAutoFit/>
          </a:bodyPr>
          <a:lstStyle/>
          <a:p>
            <a:pPr>
              <a:buNone/>
            </a:pPr>
            <a:r>
              <a:rPr lang="it-IT" sz="1200" b="1" dirty="0" smtClean="0">
                <a:solidFill>
                  <a:srgbClr val="C00000"/>
                </a:solidFill>
              </a:rPr>
              <a:t>B. </a:t>
            </a:r>
            <a:r>
              <a:rPr lang="it-IT" sz="1200" dirty="0" smtClean="0"/>
              <a:t>La seconda ipotesi di tracciato è la ‘’E’’ che, staccandosi dalla rotatoria 2, sfrutta un varco privo di edificazione tra lo stabilimento della AP </a:t>
            </a:r>
            <a:r>
              <a:rPr lang="it-IT" sz="1200" dirty="0" err="1" smtClean="0"/>
              <a:t>Designes</a:t>
            </a:r>
            <a:r>
              <a:rPr lang="it-IT" sz="1200" dirty="0" smtClean="0"/>
              <a:t> e l’edificio esistente ad ovest, classificato in zona AC4 “ambiti radi a prevalente uso residenziale ed aree verdi da tutelare”.</a:t>
            </a:r>
          </a:p>
          <a:p>
            <a:pPr>
              <a:buNone/>
            </a:pPr>
            <a:r>
              <a:rPr lang="it-IT" sz="1200" dirty="0" smtClean="0"/>
              <a:t>Anche trascurando il fatto che il tracciato E è un po’ più lungo del tracciato A, appare evidente dagli elaborati cartografici come il tracciato “E”:</a:t>
            </a:r>
          </a:p>
          <a:p>
            <a:pPr marL="628650" lvl="1" indent="-171450">
              <a:buFont typeface="Arial" panose="020B0604020202020204" pitchFamily="34" charset="0"/>
              <a:buChar char="•"/>
            </a:pPr>
            <a:r>
              <a:rPr lang="it-IT" sz="1200" dirty="0" smtClean="0"/>
              <a:t>Invaderebbe pesantemente le aree cortilive di edifici esistenti da prima della data di adozione del 1° PRG del 1973;</a:t>
            </a:r>
          </a:p>
          <a:p>
            <a:pPr marL="628650" lvl="1" indent="-171450">
              <a:buFont typeface="Arial" panose="020B0604020202020204" pitchFamily="34" charset="0"/>
              <a:buChar char="•"/>
            </a:pPr>
            <a:r>
              <a:rPr lang="it-IT" sz="1200" dirty="0" smtClean="0"/>
              <a:t>Intersecando la strada di accesso all’edificio esistente in zona AC4 renderebbe necessario realizzare un nuovo stradello di accesso a sud del lotto tramite la prosecuzione verso est di via Fermi;</a:t>
            </a:r>
          </a:p>
          <a:p>
            <a:pPr marL="628650" lvl="1" indent="-171450">
              <a:buFont typeface="Arial" panose="020B0604020202020204" pitchFamily="34" charset="0"/>
              <a:buChar char="•"/>
            </a:pPr>
            <a:r>
              <a:rPr lang="it-IT" sz="1200" dirty="0" smtClean="0"/>
              <a:t>Il nuovo tratto di tangenziale nord per congiungere la rotatoria 2 con la rotatoria 3 dovrebbe attraversare: la zona AC4 di pertinenza di fabbricati in stato di abbandono ma classificati nel PSC e nel RUE “ES” di interesse storico - architettonico ed “EA”, edifici di interesse ambientale sottoposti ad interventi di recupero; via Fermi e via Reatino e terreni agricoli con vigneto;</a:t>
            </a:r>
          </a:p>
        </p:txBody>
      </p:sp>
      <p:sp>
        <p:nvSpPr>
          <p:cNvPr id="7" name="Rettangolo 6"/>
          <p:cNvSpPr/>
          <p:nvPr/>
        </p:nvSpPr>
        <p:spPr>
          <a:xfrm>
            <a:off x="755650" y="5517232"/>
            <a:ext cx="8147819" cy="304699"/>
          </a:xfrm>
          <a:prstGeom prst="rect">
            <a:avLst/>
          </a:prstGeom>
        </p:spPr>
        <p:txBody>
          <a:bodyPr wrap="square">
            <a:spAutoFit/>
          </a:bodyPr>
          <a:lstStyle/>
          <a:p>
            <a:pPr marL="171450" indent="-171450">
              <a:buFont typeface="Arial" panose="020B0604020202020204" pitchFamily="34" charset="0"/>
              <a:buChar char="•"/>
            </a:pPr>
            <a:r>
              <a:rPr lang="it-IT" sz="1200" dirty="0" smtClean="0"/>
              <a:t>Si allegano elaborati cartografici e tabella di confronto dei tracciati A e </a:t>
            </a:r>
            <a:r>
              <a:rPr lang="it-IT" sz="1200" dirty="0" err="1" smtClean="0"/>
              <a:t>E</a:t>
            </a:r>
            <a:endParaRPr lang="it-IT" sz="1200" dirty="0" smtClean="0"/>
          </a:p>
        </p:txBody>
      </p:sp>
    </p:spTree>
    <p:extLst>
      <p:ext uri="{BB962C8B-B14F-4D97-AF65-F5344CB8AC3E}">
        <p14:creationId xmlns:p14="http://schemas.microsoft.com/office/powerpoint/2010/main" val="136240143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3078"/>
                                        </p:tgtEl>
                                        <p:attrNameLst>
                                          <p:attrName>style.visibility</p:attrName>
                                        </p:attrNameLst>
                                      </p:cBhvr>
                                      <p:to>
                                        <p:strVal val="visible"/>
                                      </p:to>
                                    </p:set>
                                    <p:anim calcmode="lin" valueType="num">
                                      <p:cBhvr additive="base">
                                        <p:cTn id="7" dur="500" fill="hold"/>
                                        <p:tgtEl>
                                          <p:spTgt spid="3078"/>
                                        </p:tgtEl>
                                        <p:attrNameLst>
                                          <p:attrName>ppt_x</p:attrName>
                                        </p:attrNameLst>
                                      </p:cBhvr>
                                      <p:tavLst>
                                        <p:tav tm="0">
                                          <p:val>
                                            <p:strVal val="1+#ppt_w/2"/>
                                          </p:val>
                                        </p:tav>
                                        <p:tav tm="100000">
                                          <p:val>
                                            <p:strVal val="#ppt_x"/>
                                          </p:val>
                                        </p:tav>
                                      </p:tavLst>
                                    </p:anim>
                                    <p:anim calcmode="lin" valueType="num">
                                      <p:cBhvr additive="base">
                                        <p:cTn id="8" dur="500" fill="hold"/>
                                        <p:tgtEl>
                                          <p:spTgt spid="30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15000"/>
          </a:lnSpc>
          <a:spcBef>
            <a:spcPct val="20000"/>
          </a:spcBef>
          <a:spcAft>
            <a:spcPct val="0"/>
          </a:spcAft>
          <a:buClr>
            <a:schemeClr val="tx1"/>
          </a:buClr>
          <a:buSzTx/>
          <a:buFont typeface="Wingdings" panose="05000000000000000000" pitchFamily="2" charset="2"/>
          <a:buChar char="v"/>
          <a:tabLst/>
          <a:defRPr kumimoji="0" lang="it-IT" altLang="it-IT" sz="1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just" defTabSz="914400" rtl="0" eaLnBrk="1" fontAlgn="base" latinLnBrk="0" hangingPunct="1">
          <a:lnSpc>
            <a:spcPct val="115000"/>
          </a:lnSpc>
          <a:spcBef>
            <a:spcPct val="20000"/>
          </a:spcBef>
          <a:spcAft>
            <a:spcPct val="0"/>
          </a:spcAft>
          <a:buClr>
            <a:schemeClr val="tx1"/>
          </a:buClr>
          <a:buSzTx/>
          <a:buFont typeface="Wingdings" panose="05000000000000000000" pitchFamily="2" charset="2"/>
          <a:buChar char="v"/>
          <a:tabLst/>
          <a:defRPr kumimoji="0" lang="it-IT" altLang="it-IT" sz="1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Cascade</Template>
  <TotalTime>3826</TotalTime>
  <Words>3193</Words>
  <Application>Microsoft Office PowerPoint</Application>
  <PresentationFormat>Presentazione su schermo (4:3)</PresentationFormat>
  <Paragraphs>158</Paragraphs>
  <Slides>28</Slides>
  <Notes>3</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28</vt:i4>
      </vt:variant>
    </vt:vector>
  </HeadingPairs>
  <TitlesOfParts>
    <vt:vector size="33" baseType="lpstr">
      <vt:lpstr>Arial</vt:lpstr>
      <vt:lpstr>Calibri</vt:lpstr>
      <vt:lpstr>Courier New</vt:lpstr>
      <vt:lpstr>Wingdings</vt: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ccdp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roberta</dc:creator>
  <cp:lastModifiedBy>Simone Caiti</cp:lastModifiedBy>
  <cp:revision>227</cp:revision>
  <cp:lastPrinted>2023-06-22T16:46:23Z</cp:lastPrinted>
  <dcterms:created xsi:type="dcterms:W3CDTF">2006-10-31T14:45:55Z</dcterms:created>
  <dcterms:modified xsi:type="dcterms:W3CDTF">2023-06-22T16:54:56Z</dcterms:modified>
</cp:coreProperties>
</file>